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56" r:id="rId4"/>
    <p:sldId id="262" r:id="rId5"/>
    <p:sldId id="257" r:id="rId6"/>
    <p:sldId id="258" r:id="rId7"/>
    <p:sldId id="261" r:id="rId8"/>
    <p:sldId id="263" r:id="rId9"/>
    <p:sldId id="264" r:id="rId10"/>
    <p:sldId id="265" r:id="rId11"/>
    <p:sldId id="266" r:id="rId12"/>
    <p:sldId id="267" r:id="rId13"/>
    <p:sldId id="268" r:id="rId14"/>
    <p:sldId id="269" r:id="rId15"/>
    <p:sldId id="271" r:id="rId16"/>
    <p:sldId id="272" r:id="rId17"/>
    <p:sldId id="273" r:id="rId18"/>
    <p:sldId id="276" r:id="rId19"/>
    <p:sldId id="270" r:id="rId20"/>
    <p:sldId id="277" r:id="rId21"/>
    <p:sldId id="278" r:id="rId22"/>
    <p:sldId id="279" r:id="rId23"/>
    <p:sldId id="280" r:id="rId24"/>
    <p:sldId id="281" r:id="rId25"/>
    <p:sldId id="275" r:id="rId26"/>
    <p:sldId id="274" r:id="rId2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500"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BAA1010-3F97-4EFB-B970-22B977E6BECF}" type="datetimeFigureOut">
              <a:rPr lang="es-CO" smtClean="0"/>
              <a:t>02/02/2015</a:t>
            </a:fld>
            <a:endParaRPr lang="es-CO"/>
          </a:p>
        </p:txBody>
      </p:sp>
      <p:sp>
        <p:nvSpPr>
          <p:cNvPr id="5" name="Footer Placeholder 4"/>
          <p:cNvSpPr>
            <a:spLocks noGrp="1"/>
          </p:cNvSpPr>
          <p:nvPr>
            <p:ph type="ftr" sz="quarter" idx="11"/>
          </p:nvPr>
        </p:nvSpPr>
        <p:spPr/>
        <p:txBody>
          <a:bodyPr/>
          <a:lstStyle/>
          <a:p>
            <a:endParaRPr lang="es-C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140A1BC-F05E-4459-8CF9-BA63558815E7}" type="slidenum">
              <a:rPr lang="es-CO" smtClean="0"/>
              <a:t>‹Nº›</a:t>
            </a:fld>
            <a:endParaRPr lang="es-CO"/>
          </a:p>
        </p:txBody>
      </p:sp>
    </p:spTree>
    <p:extLst>
      <p:ext uri="{BB962C8B-B14F-4D97-AF65-F5344CB8AC3E}">
        <p14:creationId xmlns:p14="http://schemas.microsoft.com/office/powerpoint/2010/main" val="32555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AA1010-3F97-4EFB-B970-22B977E6BECF}" type="datetimeFigureOut">
              <a:rPr lang="es-CO" smtClean="0"/>
              <a:t>02/02/2015</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40A1BC-F05E-4459-8CF9-BA63558815E7}" type="slidenum">
              <a:rPr lang="es-CO" smtClean="0"/>
              <a:t>‹Nº›</a:t>
            </a:fld>
            <a:endParaRPr lang="es-CO"/>
          </a:p>
        </p:txBody>
      </p:sp>
    </p:spTree>
    <p:extLst>
      <p:ext uri="{BB962C8B-B14F-4D97-AF65-F5344CB8AC3E}">
        <p14:creationId xmlns:p14="http://schemas.microsoft.com/office/powerpoint/2010/main" val="3812681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AA1010-3F97-4EFB-B970-22B977E6BECF}" type="datetimeFigureOut">
              <a:rPr lang="es-CO" smtClean="0"/>
              <a:t>02/02/2015</a:t>
            </a:fld>
            <a:endParaRPr lang="es-CO"/>
          </a:p>
        </p:txBody>
      </p:sp>
      <p:sp>
        <p:nvSpPr>
          <p:cNvPr id="5" name="Footer Placeholder 4"/>
          <p:cNvSpPr>
            <a:spLocks noGrp="1"/>
          </p:cNvSpPr>
          <p:nvPr>
            <p:ph type="ftr" sz="quarter" idx="11"/>
          </p:nvPr>
        </p:nvSpPr>
        <p:spPr/>
        <p:txBody>
          <a:bodyPr/>
          <a:lstStyle/>
          <a:p>
            <a:endParaRPr lang="es-C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40A1BC-F05E-4459-8CF9-BA63558815E7}" type="slidenum">
              <a:rPr lang="es-CO" smtClean="0"/>
              <a:t>‹Nº›</a:t>
            </a:fld>
            <a:endParaRPr lang="es-C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804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BAA1010-3F97-4EFB-B970-22B977E6BECF}" type="datetimeFigureOut">
              <a:rPr lang="es-CO" smtClean="0"/>
              <a:t>02/02/2015</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40A1BC-F05E-4459-8CF9-BA63558815E7}" type="slidenum">
              <a:rPr lang="es-CO" smtClean="0"/>
              <a:t>‹Nº›</a:t>
            </a:fld>
            <a:endParaRPr lang="es-CO"/>
          </a:p>
        </p:txBody>
      </p:sp>
    </p:spTree>
    <p:extLst>
      <p:ext uri="{BB962C8B-B14F-4D97-AF65-F5344CB8AC3E}">
        <p14:creationId xmlns:p14="http://schemas.microsoft.com/office/powerpoint/2010/main" val="3746757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BAA1010-3F97-4EFB-B970-22B977E6BECF}" type="datetimeFigureOut">
              <a:rPr lang="es-CO" smtClean="0"/>
              <a:t>02/02/2015</a:t>
            </a:fld>
            <a:endParaRPr lang="es-CO"/>
          </a:p>
        </p:txBody>
      </p:sp>
      <p:sp>
        <p:nvSpPr>
          <p:cNvPr id="6" name="Footer Placeholder 5"/>
          <p:cNvSpPr>
            <a:spLocks noGrp="1"/>
          </p:cNvSpPr>
          <p:nvPr>
            <p:ph type="ftr" sz="quarter" idx="11"/>
          </p:nvPr>
        </p:nvSpPr>
        <p:spPr/>
        <p:txBody>
          <a:bodyPr/>
          <a:lstStyle/>
          <a:p>
            <a:endParaRPr lang="es-C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40A1BC-F05E-4459-8CF9-BA63558815E7}" type="slidenum">
              <a:rPr lang="es-CO" smtClean="0"/>
              <a:t>‹Nº›</a:t>
            </a:fld>
            <a:endParaRPr lang="es-C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282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BAA1010-3F97-4EFB-B970-22B977E6BECF}" type="datetimeFigureOut">
              <a:rPr lang="es-CO" smtClean="0"/>
              <a:t>02/02/2015</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40A1BC-F05E-4459-8CF9-BA63558815E7}" type="slidenum">
              <a:rPr lang="es-CO" smtClean="0"/>
              <a:t>‹Nº›</a:t>
            </a:fld>
            <a:endParaRPr lang="es-CO"/>
          </a:p>
        </p:txBody>
      </p:sp>
    </p:spTree>
    <p:extLst>
      <p:ext uri="{BB962C8B-B14F-4D97-AF65-F5344CB8AC3E}">
        <p14:creationId xmlns:p14="http://schemas.microsoft.com/office/powerpoint/2010/main" val="1592272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AA1010-3F97-4EFB-B970-22B977E6BECF}" type="datetimeFigureOut">
              <a:rPr lang="es-CO" smtClean="0"/>
              <a:t>02/02/2015</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40A1BC-F05E-4459-8CF9-BA63558815E7}" type="slidenum">
              <a:rPr lang="es-CO" smtClean="0"/>
              <a:t>‹Nº›</a:t>
            </a:fld>
            <a:endParaRPr lang="es-CO"/>
          </a:p>
        </p:txBody>
      </p:sp>
    </p:spTree>
    <p:extLst>
      <p:ext uri="{BB962C8B-B14F-4D97-AF65-F5344CB8AC3E}">
        <p14:creationId xmlns:p14="http://schemas.microsoft.com/office/powerpoint/2010/main" val="1503569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AA1010-3F97-4EFB-B970-22B977E6BECF}" type="datetimeFigureOut">
              <a:rPr lang="es-CO" smtClean="0"/>
              <a:t>02/02/2015</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40A1BC-F05E-4459-8CF9-BA63558815E7}" type="slidenum">
              <a:rPr lang="es-CO" smtClean="0"/>
              <a:t>‹Nº›</a:t>
            </a:fld>
            <a:endParaRPr lang="es-CO"/>
          </a:p>
        </p:txBody>
      </p:sp>
    </p:spTree>
    <p:extLst>
      <p:ext uri="{BB962C8B-B14F-4D97-AF65-F5344CB8AC3E}">
        <p14:creationId xmlns:p14="http://schemas.microsoft.com/office/powerpoint/2010/main" val="197579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AA1010-3F97-4EFB-B970-22B977E6BECF}" type="datetimeFigureOut">
              <a:rPr lang="es-CO" smtClean="0"/>
              <a:t>02/02/2015</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40A1BC-F05E-4459-8CF9-BA63558815E7}" type="slidenum">
              <a:rPr lang="es-CO" smtClean="0"/>
              <a:t>‹Nº›</a:t>
            </a:fld>
            <a:endParaRPr lang="es-CO"/>
          </a:p>
        </p:txBody>
      </p:sp>
    </p:spTree>
    <p:extLst>
      <p:ext uri="{BB962C8B-B14F-4D97-AF65-F5344CB8AC3E}">
        <p14:creationId xmlns:p14="http://schemas.microsoft.com/office/powerpoint/2010/main" val="418037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AA1010-3F97-4EFB-B970-22B977E6BECF}" type="datetimeFigureOut">
              <a:rPr lang="es-CO" smtClean="0"/>
              <a:t>02/02/2015</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40A1BC-F05E-4459-8CF9-BA63558815E7}" type="slidenum">
              <a:rPr lang="es-CO" smtClean="0"/>
              <a:t>‹Nº›</a:t>
            </a:fld>
            <a:endParaRPr lang="es-CO"/>
          </a:p>
        </p:txBody>
      </p:sp>
    </p:spTree>
    <p:extLst>
      <p:ext uri="{BB962C8B-B14F-4D97-AF65-F5344CB8AC3E}">
        <p14:creationId xmlns:p14="http://schemas.microsoft.com/office/powerpoint/2010/main" val="100957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BAA1010-3F97-4EFB-B970-22B977E6BECF}" type="datetimeFigureOut">
              <a:rPr lang="es-CO" smtClean="0"/>
              <a:t>02/02/2015</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140A1BC-F05E-4459-8CF9-BA63558815E7}" type="slidenum">
              <a:rPr lang="es-CO" smtClean="0"/>
              <a:t>‹Nº›</a:t>
            </a:fld>
            <a:endParaRPr lang="es-CO"/>
          </a:p>
        </p:txBody>
      </p:sp>
    </p:spTree>
    <p:extLst>
      <p:ext uri="{BB962C8B-B14F-4D97-AF65-F5344CB8AC3E}">
        <p14:creationId xmlns:p14="http://schemas.microsoft.com/office/powerpoint/2010/main" val="419462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BAA1010-3F97-4EFB-B970-22B977E6BECF}" type="datetimeFigureOut">
              <a:rPr lang="es-CO" smtClean="0"/>
              <a:t>02/02/2015</a:t>
            </a:fld>
            <a:endParaRPr lang="es-CO"/>
          </a:p>
        </p:txBody>
      </p:sp>
      <p:sp>
        <p:nvSpPr>
          <p:cNvPr id="8" name="Footer Placeholder 7"/>
          <p:cNvSpPr>
            <a:spLocks noGrp="1"/>
          </p:cNvSpPr>
          <p:nvPr>
            <p:ph type="ftr" sz="quarter" idx="11"/>
          </p:nvPr>
        </p:nvSpPr>
        <p:spPr/>
        <p:txBody>
          <a:bodyPr/>
          <a:lstStyle/>
          <a:p>
            <a:endParaRPr lang="es-C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140A1BC-F05E-4459-8CF9-BA63558815E7}" type="slidenum">
              <a:rPr lang="es-CO" smtClean="0"/>
              <a:t>‹Nº›</a:t>
            </a:fld>
            <a:endParaRPr lang="es-CO"/>
          </a:p>
        </p:txBody>
      </p:sp>
    </p:spTree>
    <p:extLst>
      <p:ext uri="{BB962C8B-B14F-4D97-AF65-F5344CB8AC3E}">
        <p14:creationId xmlns:p14="http://schemas.microsoft.com/office/powerpoint/2010/main" val="91941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BAA1010-3F97-4EFB-B970-22B977E6BECF}" type="datetimeFigureOut">
              <a:rPr lang="es-CO" smtClean="0"/>
              <a:t>02/02/2015</a:t>
            </a:fld>
            <a:endParaRPr lang="es-CO"/>
          </a:p>
        </p:txBody>
      </p:sp>
      <p:sp>
        <p:nvSpPr>
          <p:cNvPr id="4" name="Footer Placeholder 3"/>
          <p:cNvSpPr>
            <a:spLocks noGrp="1"/>
          </p:cNvSpPr>
          <p:nvPr>
            <p:ph type="ftr" sz="quarter" idx="11"/>
          </p:nvPr>
        </p:nvSpPr>
        <p:spPr/>
        <p:txBody>
          <a:bodyPr/>
          <a:lstStyle/>
          <a:p>
            <a:endParaRPr lang="es-C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140A1BC-F05E-4459-8CF9-BA63558815E7}" type="slidenum">
              <a:rPr lang="es-CO" smtClean="0"/>
              <a:t>‹Nº›</a:t>
            </a:fld>
            <a:endParaRPr lang="es-CO"/>
          </a:p>
        </p:txBody>
      </p:sp>
    </p:spTree>
    <p:extLst>
      <p:ext uri="{BB962C8B-B14F-4D97-AF65-F5344CB8AC3E}">
        <p14:creationId xmlns:p14="http://schemas.microsoft.com/office/powerpoint/2010/main" val="2284479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A1010-3F97-4EFB-B970-22B977E6BECF}" type="datetimeFigureOut">
              <a:rPr lang="es-CO" smtClean="0"/>
              <a:t>02/02/2015</a:t>
            </a:fld>
            <a:endParaRPr lang="es-CO"/>
          </a:p>
        </p:txBody>
      </p:sp>
      <p:sp>
        <p:nvSpPr>
          <p:cNvPr id="3" name="Footer Placeholder 2"/>
          <p:cNvSpPr>
            <a:spLocks noGrp="1"/>
          </p:cNvSpPr>
          <p:nvPr>
            <p:ph type="ftr" sz="quarter" idx="11"/>
          </p:nvPr>
        </p:nvSpPr>
        <p:spPr/>
        <p:txBody>
          <a:bodyPr/>
          <a:lstStyle/>
          <a:p>
            <a:endParaRPr lang="es-C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140A1BC-F05E-4459-8CF9-BA63558815E7}" type="slidenum">
              <a:rPr lang="es-CO" smtClean="0"/>
              <a:t>‹Nº›</a:t>
            </a:fld>
            <a:endParaRPr lang="es-CO"/>
          </a:p>
        </p:txBody>
      </p:sp>
    </p:spTree>
    <p:extLst>
      <p:ext uri="{BB962C8B-B14F-4D97-AF65-F5344CB8AC3E}">
        <p14:creationId xmlns:p14="http://schemas.microsoft.com/office/powerpoint/2010/main" val="139453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AA1010-3F97-4EFB-B970-22B977E6BECF}" type="datetimeFigureOut">
              <a:rPr lang="es-CO" smtClean="0"/>
              <a:t>02/02/2015</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140A1BC-F05E-4459-8CF9-BA63558815E7}" type="slidenum">
              <a:rPr lang="es-CO" smtClean="0"/>
              <a:t>‹Nº›</a:t>
            </a:fld>
            <a:endParaRPr lang="es-CO"/>
          </a:p>
        </p:txBody>
      </p:sp>
    </p:spTree>
    <p:extLst>
      <p:ext uri="{BB962C8B-B14F-4D97-AF65-F5344CB8AC3E}">
        <p14:creationId xmlns:p14="http://schemas.microsoft.com/office/powerpoint/2010/main" val="201990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AA1010-3F97-4EFB-B970-22B977E6BECF}" type="datetimeFigureOut">
              <a:rPr lang="es-CO" smtClean="0"/>
              <a:t>02/02/2015</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40A1BC-F05E-4459-8CF9-BA63558815E7}" type="slidenum">
              <a:rPr lang="es-CO" smtClean="0"/>
              <a:t>‹Nº›</a:t>
            </a:fld>
            <a:endParaRPr lang="es-CO"/>
          </a:p>
        </p:txBody>
      </p:sp>
    </p:spTree>
    <p:extLst>
      <p:ext uri="{BB962C8B-B14F-4D97-AF65-F5344CB8AC3E}">
        <p14:creationId xmlns:p14="http://schemas.microsoft.com/office/powerpoint/2010/main" val="365291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BAA1010-3F97-4EFB-B970-22B977E6BECF}" type="datetimeFigureOut">
              <a:rPr lang="es-CO" smtClean="0"/>
              <a:t>02/02/2015</a:t>
            </a:fld>
            <a:endParaRPr lang="es-C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140A1BC-F05E-4459-8CF9-BA63558815E7}" type="slidenum">
              <a:rPr lang="es-CO" smtClean="0"/>
              <a:t>‹Nº›</a:t>
            </a:fld>
            <a:endParaRPr lang="es-CO"/>
          </a:p>
        </p:txBody>
      </p:sp>
    </p:spTree>
    <p:extLst>
      <p:ext uri="{BB962C8B-B14F-4D97-AF65-F5344CB8AC3E}">
        <p14:creationId xmlns:p14="http://schemas.microsoft.com/office/powerpoint/2010/main" val="2432757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707105" y="-2135"/>
            <a:ext cx="7230979" cy="6751851"/>
          </a:xfrm>
          <a:prstGeom prst="rect">
            <a:avLst/>
          </a:prstGeom>
        </p:spPr>
      </p:pic>
    </p:spTree>
    <p:extLst>
      <p:ext uri="{BB962C8B-B14F-4D97-AF65-F5344CB8AC3E}">
        <p14:creationId xmlns:p14="http://schemas.microsoft.com/office/powerpoint/2010/main" val="75114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lidesharecdn.com/clase3conceptospoliticosvigentesdelagreciaclasica-120601184531-phpapp01/95/clase-3-conceptos-politicos-vigentes-de-la-grecia-clasica-6-728.jpg?cb=133859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405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lidesharecdn.com/clase3conceptospoliticosvigentesdelagreciaclasica-120601184531-phpapp01/95/clase-3-conceptos-politicos-vigentes-de-la-grecia-clasica-7-728.jpg?cb=133859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9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lidesharecdn.com/clase3conceptospoliticosvigentesdelagreciaclasica-120601184531-phpapp01/95/clase-3-conceptos-politicos-vigentes-de-la-grecia-clasica-12-728.jpg?cb=133859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2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83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lidesharecdn.com/clase3conceptospoliticosvigentesdelagreciaclasica-120601184531-phpapp01/95/clase-3-conceptos-politicos-vigentes-de-la-grecia-clasica-13-728.jpg?cb=133859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706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age.slidesharecdn.com/clase3conceptospoliticosvigentesdelagreciaclasica-120601184531-phpapp01/95/clase-3-conceptos-politicos-vigentes-de-la-grecia-clasica-14-728.jpg?cb=133859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745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gregoog.wikispaces.com/file/view/grecia_sociedad.jpg/437981318/397x303/grecia_socie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3066" y="3498306"/>
            <a:ext cx="5838934"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3 Pentágono"/>
          <p:cNvSpPr/>
          <p:nvPr/>
        </p:nvSpPr>
        <p:spPr>
          <a:xfrm>
            <a:off x="22523" y="3291770"/>
            <a:ext cx="11883726" cy="37562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4" name="Picture 6" descr="http://conformeadios.files.wordpress.com/2012/02/areopa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83" y="-129616"/>
            <a:ext cx="4737163" cy="3372816"/>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811832" y="3284984"/>
            <a:ext cx="6257014" cy="369332"/>
          </a:xfrm>
          <a:prstGeom prst="rect">
            <a:avLst/>
          </a:prstGeom>
          <a:noFill/>
        </p:spPr>
        <p:txBody>
          <a:bodyPr wrap="square" rtlCol="0">
            <a:spAutoFit/>
          </a:bodyPr>
          <a:lstStyle/>
          <a:p>
            <a:r>
              <a:rPr lang="es-ES" b="1" dirty="0"/>
              <a:t>Época arcaica (siglos VIII </a:t>
            </a:r>
            <a:r>
              <a:rPr lang="es-ES" b="1" dirty="0" err="1"/>
              <a:t>a.C</a:t>
            </a:r>
            <a:r>
              <a:rPr lang="es-ES" b="1" dirty="0"/>
              <a:t>-VI </a:t>
            </a:r>
            <a:r>
              <a:rPr lang="es-ES" b="1" dirty="0" err="1"/>
              <a:t>a.C</a:t>
            </a:r>
            <a:endParaRPr lang="es-ES" dirty="0"/>
          </a:p>
        </p:txBody>
      </p:sp>
      <p:sp>
        <p:nvSpPr>
          <p:cNvPr id="6" name="5 CuadroTexto"/>
          <p:cNvSpPr txBox="1"/>
          <p:nvPr/>
        </p:nvSpPr>
        <p:spPr>
          <a:xfrm>
            <a:off x="304801" y="4019550"/>
            <a:ext cx="3638550" cy="2246769"/>
          </a:xfrm>
          <a:prstGeom prst="rect">
            <a:avLst/>
          </a:prstGeom>
          <a:noFill/>
        </p:spPr>
        <p:txBody>
          <a:bodyPr wrap="square" rtlCol="0">
            <a:spAutoFit/>
          </a:bodyPr>
          <a:lstStyle/>
          <a:p>
            <a:r>
              <a:rPr lang="es-ES" sz="2000" dirty="0"/>
              <a:t>Los </a:t>
            </a:r>
            <a:r>
              <a:rPr lang="es-ES" sz="2000" dirty="0"/>
              <a:t>reyes fueron perdiendo poder  frente a la aristocracia. </a:t>
            </a:r>
            <a:endParaRPr lang="es-ES" sz="2000" dirty="0"/>
          </a:p>
          <a:p>
            <a:r>
              <a:rPr lang="es-ES" sz="2000" dirty="0"/>
              <a:t>Golpe </a:t>
            </a:r>
            <a:r>
              <a:rPr lang="es-ES" sz="2000" dirty="0"/>
              <a:t>de estado, aparecen primero la figura del legislador y después del Tirano.</a:t>
            </a:r>
          </a:p>
        </p:txBody>
      </p:sp>
      <p:pic>
        <p:nvPicPr>
          <p:cNvPr id="2050" name="Picture 2" descr="http://remilitari.com/cronolog/hopli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4" y="95753"/>
            <a:ext cx="3444577" cy="31508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1.gstatic.com/images?q=tbn:ANd9GcTlAIORmmdJcyZ8Trpp9SE4VUUoHU_HzdLclx5wvhsNQUrhH4f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956" y="1556792"/>
            <a:ext cx="1008112" cy="1728192"/>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3943351" y="4241323"/>
            <a:ext cx="2989082" cy="1938992"/>
          </a:xfrm>
          <a:prstGeom prst="rect">
            <a:avLst/>
          </a:prstGeom>
          <a:noFill/>
        </p:spPr>
        <p:txBody>
          <a:bodyPr wrap="square" rtlCol="0">
            <a:spAutoFit/>
          </a:bodyPr>
          <a:lstStyle/>
          <a:p>
            <a:r>
              <a:rPr lang="es-ES" sz="2000" dirty="0"/>
              <a:t>Los desordenes de la época arcaica se organizó un sistema representativo. Participan los ciudadanos (20 años)</a:t>
            </a:r>
            <a:endParaRPr lang="es-ES" sz="2000" dirty="0"/>
          </a:p>
        </p:txBody>
      </p:sp>
      <p:sp>
        <p:nvSpPr>
          <p:cNvPr id="14" name="AutoShape 10" descr="http://recursos.cnice.mec.es/latingriego/Palladium/cclasica/images/social4.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 name="AutoShape 12" descr="http://recursos.cnice.mec.es/latingriego/Palladium/cclasica/images/social4.jp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 name="AutoShape 14" descr="http://recursos.cnice.mec.es/latingriego/Palladium/cclasica/images/social4.jp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 name="AutoShape 16" descr="Solon.jp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66" name="Picture 18" descr="Sol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4782" y="-18628"/>
            <a:ext cx="3681467"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272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age.slidesharecdn.com/clase3conceptospoliticosvigentesdelagreciaclasica-120601184531-phpapp01/95/clase-3-conceptos-politicos-vigentes-de-la-grecia-clasica-15-728.jpg?cb=133859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953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age.slidesharecdn.com/clase3conceptospoliticosvigentesdelagreciaclasica-120601184531-phpapp01/95/clase-3-conceptos-politicos-vigentes-de-la-grecia-clasica-16-728.jpg?cb=133859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962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age.slidesharecdn.com/clase3conceptospoliticosvigentesdelagreciaclasica-120601184531-phpapp01/95/clase-3-conceptos-politicos-vigentes-de-la-grecia-clasica-17-728.jpg?cb=133859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1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381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age.slidesharecdn.com/clase3conceptospoliticosvigentesdelagreciaclasica-120601184531-phpapp01/95/clase-3-conceptos-politicos-vigentes-de-la-grecia-clasica-20-728.jpg?cb=133859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00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49116" y="170397"/>
            <a:ext cx="8373979" cy="6243912"/>
          </a:xfrm>
          <a:prstGeom prst="rect">
            <a:avLst/>
          </a:prstGeom>
        </p:spPr>
      </p:pic>
    </p:spTree>
    <p:extLst>
      <p:ext uri="{BB962C8B-B14F-4D97-AF65-F5344CB8AC3E}">
        <p14:creationId xmlns:p14="http://schemas.microsoft.com/office/powerpoint/2010/main" val="1990248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age.slidesharecdn.com/clase3conceptospoliticosvigentesdelagreciaclasica-120601184531-phpapp01/95/clase-3-conceptos-politicos-vigentes-de-la-grecia-clasica-21-728.jpg?cb=133859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04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age.slidesharecdn.com/clase3conceptospoliticosvigentesdelagreciaclasica-120601184531-phpapp01/95/clase-3-conceptos-politicos-vigentes-de-la-grecia-clasica-22-728.jpg?cb=133859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5350" cy="690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581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lidesharecdn.com/clase3conceptospoliticosvigentesdelagreciaclasica-120601184531-phpapp01/95/clase-3-conceptos-politicos-vigentes-de-la-grecia-clasica-23-728.jpg?cb=133859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49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age.slidesharecdn.com/clase3conceptospoliticosvigentesdelagreciaclasica-120601184531-phpapp01/95/clase-3-conceptos-politicos-vigentes-de-la-grecia-clasica-24-728.jpg?cb=133859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2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91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age.slidesharecdn.com/clase3conceptospoliticosvigentesdelagreciaclasica-120601184531-phpapp01/95/clase-3-conceptos-politicos-vigentes-de-la-grecia-clasica-25-728.jpg?cb=133859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12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0649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268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71600" y="1028699"/>
            <a:ext cx="10133012" cy="1014413"/>
          </a:xfrm>
        </p:spPr>
        <p:txBody>
          <a:bodyPr>
            <a:noAutofit/>
          </a:bodyPr>
          <a:lstStyle/>
          <a:p>
            <a:r>
              <a:rPr lang="es-CO" sz="3600" b="1" dirty="0" smtClean="0"/>
              <a:t>LA POLÍTICA EN LA ANTIGÜEDAD: civilización.</a:t>
            </a:r>
            <a:endParaRPr lang="es-CO" sz="3600" b="1" dirty="0"/>
          </a:p>
        </p:txBody>
      </p:sp>
      <p:sp>
        <p:nvSpPr>
          <p:cNvPr id="3" name="Subtítulo 2"/>
          <p:cNvSpPr>
            <a:spLocks noGrp="1"/>
          </p:cNvSpPr>
          <p:nvPr>
            <p:ph type="subTitle" idx="1"/>
          </p:nvPr>
        </p:nvSpPr>
        <p:spPr>
          <a:xfrm>
            <a:off x="1857375" y="2686051"/>
            <a:ext cx="9647237" cy="3217612"/>
          </a:xfrm>
        </p:spPr>
        <p:txBody>
          <a:bodyPr>
            <a:normAutofit fontScale="92500"/>
          </a:bodyPr>
          <a:lstStyle/>
          <a:p>
            <a:r>
              <a:rPr lang="es-CO" dirty="0" smtClean="0"/>
              <a:t>La política y su marco conceptual son productos de un momento singular provocado por</a:t>
            </a:r>
          </a:p>
          <a:p>
            <a:pPr marL="457200" indent="-457200">
              <a:buAutoNum type="arabicPeriod"/>
            </a:pPr>
            <a:r>
              <a:rPr lang="es-CO" dirty="0" smtClean="0"/>
              <a:t>Un nuevo modo de pensar, surgido alrededor del siglo VI antes de Cristo, fundado en el libre examen e interrogación sobre el fundamento de las cosas.</a:t>
            </a:r>
          </a:p>
          <a:p>
            <a:pPr marL="457200" indent="-457200">
              <a:buAutoNum type="arabicPeriod"/>
            </a:pPr>
            <a:r>
              <a:rPr lang="es-CO" dirty="0" smtClean="0"/>
              <a:t>Una nueva forma de relación entre los hombres que aparece a partir del siglo VIII a.C. y, cuya matriz de significancia se resume en la noción de polis.</a:t>
            </a:r>
          </a:p>
          <a:p>
            <a:pPr marL="457200" indent="-457200">
              <a:buAutoNum type="arabicPeriod"/>
            </a:pPr>
            <a:endParaRPr lang="es-CO" dirty="0" smtClean="0"/>
          </a:p>
          <a:p>
            <a:r>
              <a:rPr lang="es-CO" dirty="0" smtClean="0"/>
              <a:t>Como resultado de ese entrecruzamiento se anunciaría el surgimiento de la política, que en concreto podemos sostener es la práctica social de la polis, que al tornarse consciente de sí misma anuncia –utilizando una significación hegeliana – la existencia y riqueza de su propio concepto.</a:t>
            </a:r>
            <a:endParaRPr lang="es-CO" dirty="0"/>
          </a:p>
        </p:txBody>
      </p:sp>
    </p:spTree>
    <p:extLst>
      <p:ext uri="{BB962C8B-B14F-4D97-AF65-F5344CB8AC3E}">
        <p14:creationId xmlns:p14="http://schemas.microsoft.com/office/powerpoint/2010/main" val="323347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ajar.elperiodico.com/var/viajar/storage/images/media/imagenes-y-videos/vista-de-la-acropolis-de-atenas/674746-1-esl-ES/vista-de-la-acropolis-de-atenas_galeria_principal_siz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0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54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3158" y="1242897"/>
            <a:ext cx="4335463" cy="4693820"/>
          </a:xfrm>
        </p:spPr>
        <p:txBody>
          <a:bodyPr>
            <a:normAutofit/>
          </a:bodyPr>
          <a:lstStyle/>
          <a:p>
            <a:r>
              <a:rPr lang="es-CO" sz="2000" b="1" dirty="0"/>
              <a:t>Es en la polis donde se constituye por primera vez el espacio público, en tanto sólo en éste ámbito los griegos han pensado lo ‘político’. La vida política toma forma de </a:t>
            </a:r>
            <a:r>
              <a:rPr lang="es-CO" sz="2000" b="1" dirty="0" err="1"/>
              <a:t>agón</a:t>
            </a:r>
            <a:r>
              <a:rPr lang="es-CO" sz="2000" b="1" dirty="0"/>
              <a:t>, es decir una disputa, oratoria, un combate codificado y sujeto a reglas cuyo teatro será el ágora, un nuevo espacio social que se configura junto con las transformaciones políticas y sociales.</a:t>
            </a:r>
          </a:p>
        </p:txBody>
      </p:sp>
      <p:pic>
        <p:nvPicPr>
          <p:cNvPr id="1026" name="Picture 2" descr="http://3.bp.blogspot.com/-EZkwmYqLmVU/UxYe6o1AMyI/AAAAAAAAAMA/Ir1c_6oIs3s/s1600/pol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621" y="1"/>
            <a:ext cx="7383379" cy="638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17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918940"/>
          </a:xfrm>
        </p:spPr>
        <p:txBody>
          <a:bodyPr/>
          <a:lstStyle/>
          <a:p>
            <a:r>
              <a:rPr lang="es-CO" dirty="0" smtClean="0"/>
              <a:t>PUNTOS DE DEBATE: </a:t>
            </a:r>
            <a:r>
              <a:rPr lang="es-CO" sz="2800" dirty="0" smtClean="0"/>
              <a:t>no existe la privacidad</a:t>
            </a:r>
            <a:endParaRPr lang="es-CO" sz="2800" dirty="0"/>
          </a:p>
        </p:txBody>
      </p:sp>
      <p:sp>
        <p:nvSpPr>
          <p:cNvPr id="3" name="Marcador de contenido 2"/>
          <p:cNvSpPr>
            <a:spLocks noGrp="1"/>
          </p:cNvSpPr>
          <p:nvPr>
            <p:ph idx="1"/>
          </p:nvPr>
        </p:nvSpPr>
        <p:spPr/>
        <p:txBody>
          <a:bodyPr/>
          <a:lstStyle/>
          <a:p>
            <a:r>
              <a:rPr lang="es-CO" dirty="0"/>
              <a:t>El campo de la política incluía temas como la ética, problemática fundamental que no escapará a ninguno de los grandes pensadores del Ática, junto con la educación, otro de los temas vitales del pensamiento griego. El terreno político pertenece para los griegos al terreno común, y abarca las actividades prácticas que deben ser compartidas, que ya no son más privilegio de uno. Hacer política es participar de la vida común, es la actividad social por excelencia, una obligación de cada ciudadano para con sí mismo y para con los demás. Renunciar a hacer política es renunciar a gobernarse, y por tanto, a ser libre.</a:t>
            </a:r>
          </a:p>
        </p:txBody>
      </p:sp>
    </p:spTree>
    <p:extLst>
      <p:ext uri="{BB962C8B-B14F-4D97-AF65-F5344CB8AC3E}">
        <p14:creationId xmlns:p14="http://schemas.microsoft.com/office/powerpoint/2010/main" val="118143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grecia-140926010419-phpapp01/95/grecia-30-638.jpg?cb=14117115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28611" cy="6901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spartacoestaenunpozo.files.wordpress.com/2012/0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610" y="320674"/>
            <a:ext cx="5863389" cy="658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87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lademocracia-4-100917132245-phpapp02/95/la-democracia-4-4-728.jpg?cb=12847478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6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511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lidesharecdn.com/clase3conceptospoliticosvigentesdelagreciaclasica-120601184531-phpapp01/95/clase-3-conceptos-politicos-vigentes-de-la-grecia-clasica-4-728.jpg?cb=133859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5350" cy="687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78471"/>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197</TotalTime>
  <Words>358</Words>
  <Application>Microsoft Office PowerPoint</Application>
  <PresentationFormat>Panorámica</PresentationFormat>
  <Paragraphs>13</Paragraphs>
  <Slides>26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Century Gothic</vt:lpstr>
      <vt:lpstr>Wingdings 3</vt:lpstr>
      <vt:lpstr>Espiral</vt:lpstr>
      <vt:lpstr>Presentación de PowerPoint</vt:lpstr>
      <vt:lpstr>Presentación de PowerPoint</vt:lpstr>
      <vt:lpstr>LA POLÍTICA EN LA ANTIGÜEDAD: civilización.</vt:lpstr>
      <vt:lpstr>Presentación de PowerPoint</vt:lpstr>
      <vt:lpstr>Presentación de PowerPoint</vt:lpstr>
      <vt:lpstr>PUNTOS DE DEBATE: no existe la privacidad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POLÍTICA EN LA ANTIGÜEDAD: civilización.</dc:title>
  <dc:creator>CRISTINA ANDREA</dc:creator>
  <cp:lastModifiedBy>CRISTINA ANDREA</cp:lastModifiedBy>
  <cp:revision>10</cp:revision>
  <dcterms:created xsi:type="dcterms:W3CDTF">2015-02-02T04:48:13Z</dcterms:created>
  <dcterms:modified xsi:type="dcterms:W3CDTF">2015-02-02T15:31:51Z</dcterms:modified>
</cp:coreProperties>
</file>