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9" r:id="rId4"/>
    <p:sldId id="258" r:id="rId5"/>
    <p:sldId id="260" r:id="rId6"/>
    <p:sldId id="261" r:id="rId7"/>
    <p:sldId id="263" r:id="rId8"/>
    <p:sldId id="262" r:id="rId9"/>
    <p:sldId id="264" r:id="rId10"/>
    <p:sldId id="265" r:id="rId11"/>
    <p:sldId id="266" r:id="rId12"/>
    <p:sldId id="267" r:id="rId13"/>
    <p:sldId id="268" r:id="rId14"/>
    <p:sldId id="269" r:id="rId15"/>
    <p:sldId id="274" r:id="rId16"/>
    <p:sldId id="270" r:id="rId17"/>
    <p:sldId id="276" r:id="rId18"/>
    <p:sldId id="271" r:id="rId19"/>
    <p:sldId id="272" r:id="rId20"/>
    <p:sldId id="273" r:id="rId21"/>
    <p:sldId id="275" r:id="rId22"/>
    <p:sldId id="277" r:id="rId23"/>
    <p:sldId id="279" r:id="rId24"/>
    <p:sldId id="278" r:id="rId25"/>
    <p:sldId id="280" r:id="rId26"/>
    <p:sldId id="281" r:id="rId27"/>
    <p:sldId id="282"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950EB-A2F7-47E4-B02C-DA84FD2F0F0D}" type="datetimeFigureOut">
              <a:rPr lang="es-MX" smtClean="0"/>
              <a:pPr/>
              <a:t>14/07/2013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D2B2A-13CB-4527-9923-B6619067A8C9}"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Con menos de 1 dólar </a:t>
            </a:r>
            <a:endParaRPr lang="es-MX" dirty="0"/>
          </a:p>
        </p:txBody>
      </p:sp>
      <p:sp>
        <p:nvSpPr>
          <p:cNvPr id="4" name="3 Marcador de número de diapositiva"/>
          <p:cNvSpPr>
            <a:spLocks noGrp="1"/>
          </p:cNvSpPr>
          <p:nvPr>
            <p:ph type="sldNum" sz="quarter" idx="10"/>
          </p:nvPr>
        </p:nvSpPr>
        <p:spPr/>
        <p:txBody>
          <a:bodyPr/>
          <a:lstStyle/>
          <a:p>
            <a:fld id="{6FCD2B2A-13CB-4527-9923-B6619067A8C9}" type="slidenum">
              <a:rPr lang="es-MX" smtClean="0"/>
              <a:pPr/>
              <a:t>22</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Con menos de 2 dólares</a:t>
            </a:r>
            <a:endParaRPr lang="es-MX" dirty="0"/>
          </a:p>
        </p:txBody>
      </p:sp>
      <p:sp>
        <p:nvSpPr>
          <p:cNvPr id="4" name="3 Marcador de número de diapositiva"/>
          <p:cNvSpPr>
            <a:spLocks noGrp="1"/>
          </p:cNvSpPr>
          <p:nvPr>
            <p:ph type="sldNum" sz="quarter" idx="10"/>
          </p:nvPr>
        </p:nvSpPr>
        <p:spPr/>
        <p:txBody>
          <a:bodyPr/>
          <a:lstStyle/>
          <a:p>
            <a:fld id="{6FCD2B2A-13CB-4527-9923-B6619067A8C9}" type="slidenum">
              <a:rPr lang="es-MX" smtClean="0"/>
              <a:pPr/>
              <a:t>24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3E62190-A888-4113-8F95-AE62D52D72E8}" type="datetimeFigureOut">
              <a:rPr lang="es-MX" smtClean="0"/>
              <a:pPr/>
              <a:t>14/07/2013</a:t>
            </a:fld>
            <a:endParaRPr lang="es-MX"/>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MX"/>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8E370798-D4A5-4B82-AE25-2E6FDE5C0987}"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3E62190-A888-4113-8F95-AE62D52D72E8}" type="datetimeFigureOut">
              <a:rPr lang="es-MX" smtClean="0"/>
              <a:pPr/>
              <a:t>14/07/2013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370798-D4A5-4B82-AE25-2E6FDE5C098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83E62190-A888-4113-8F95-AE62D52D72E8}" type="datetimeFigureOut">
              <a:rPr lang="es-MX" smtClean="0"/>
              <a:pPr/>
              <a:t>14/07/2013</a:t>
            </a:fld>
            <a:endParaRPr lang="es-MX"/>
          </a:p>
        </p:txBody>
      </p:sp>
      <p:sp>
        <p:nvSpPr>
          <p:cNvPr id="5" name="4 Marcador de pie de página"/>
          <p:cNvSpPr>
            <a:spLocks noGrp="1"/>
          </p:cNvSpPr>
          <p:nvPr>
            <p:ph type="ftr" sz="quarter" idx="11"/>
          </p:nvPr>
        </p:nvSpPr>
        <p:spPr>
          <a:xfrm>
            <a:off x="457201" y="6248207"/>
            <a:ext cx="5573483" cy="365125"/>
          </a:xfrm>
        </p:spPr>
        <p:txBody>
          <a:bodyPr/>
          <a:lstStyle/>
          <a:p>
            <a:endParaRPr lang="es-MX"/>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8E370798-D4A5-4B82-AE25-2E6FDE5C0987}"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83E62190-A888-4113-8F95-AE62D52D72E8}" type="datetimeFigureOut">
              <a:rPr lang="es-MX" smtClean="0"/>
              <a:pPr/>
              <a:t>14/07/2013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8E370798-D4A5-4B82-AE25-2E6FDE5C0987}" type="slidenum">
              <a:rPr lang="es-MX" smtClean="0"/>
              <a:pPr/>
              <a:t>‹Nº›</a:t>
            </a:fld>
            <a:endParaRPr lang="es-MX"/>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83E62190-A888-4113-8F95-AE62D52D72E8}" type="datetimeFigureOut">
              <a:rPr lang="es-MX" smtClean="0"/>
              <a:pPr/>
              <a:t>14/07/2013</a:t>
            </a:fld>
            <a:endParaRPr lang="es-MX"/>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E370798-D4A5-4B82-AE25-2E6FDE5C0987}" type="slidenum">
              <a:rPr lang="es-MX" smtClean="0"/>
              <a:pPr/>
              <a:t>‹Nº›</a:t>
            </a:fld>
            <a:endParaRPr lang="es-MX"/>
          </a:p>
        </p:txBody>
      </p:sp>
      <p:sp>
        <p:nvSpPr>
          <p:cNvPr id="14" name="13 Marcador de pie de página"/>
          <p:cNvSpPr>
            <a:spLocks noGrp="1"/>
          </p:cNvSpPr>
          <p:nvPr>
            <p:ph type="ftr" sz="quarter" idx="12"/>
          </p:nvPr>
        </p:nvSpPr>
        <p:spPr/>
        <p:txBody>
          <a:bodyPr/>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83E62190-A888-4113-8F95-AE62D52D72E8}" type="datetimeFigureOut">
              <a:rPr lang="es-MX" smtClean="0"/>
              <a:pPr/>
              <a:t>14/07/2013</a:t>
            </a:fld>
            <a:endParaRPr lang="es-MX"/>
          </a:p>
        </p:txBody>
      </p:sp>
      <p:sp>
        <p:nvSpPr>
          <p:cNvPr id="10" name="9 Marcador de número de diapositiva"/>
          <p:cNvSpPr>
            <a:spLocks noGrp="1"/>
          </p:cNvSpPr>
          <p:nvPr>
            <p:ph type="sldNum" sz="quarter" idx="16"/>
          </p:nvPr>
        </p:nvSpPr>
        <p:spPr/>
        <p:txBody>
          <a:bodyPr rtlCol="0"/>
          <a:lstStyle/>
          <a:p>
            <a:fld id="{8E370798-D4A5-4B82-AE25-2E6FDE5C0987}" type="slidenum">
              <a:rPr lang="es-MX" smtClean="0"/>
              <a:pPr/>
              <a:t>‹Nº›</a:t>
            </a:fld>
            <a:endParaRPr lang="es-MX"/>
          </a:p>
        </p:txBody>
      </p:sp>
      <p:sp>
        <p:nvSpPr>
          <p:cNvPr id="12" name="11 Marcador de pie de página"/>
          <p:cNvSpPr>
            <a:spLocks noGrp="1"/>
          </p:cNvSpPr>
          <p:nvPr>
            <p:ph type="ftr" sz="quarter" idx="17"/>
          </p:nvPr>
        </p:nvSpPr>
        <p:spPr/>
        <p:txBody>
          <a:bodyPr rtlCol="0"/>
          <a:lstStyle/>
          <a:p>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83E62190-A888-4113-8F95-AE62D52D72E8}" type="datetimeFigureOut">
              <a:rPr lang="es-MX" smtClean="0"/>
              <a:pPr/>
              <a:t>14/07/2013</a:t>
            </a:fld>
            <a:endParaRPr lang="es-MX"/>
          </a:p>
        </p:txBody>
      </p:sp>
      <p:sp>
        <p:nvSpPr>
          <p:cNvPr id="12" name="11 Marcador de número de diapositiva"/>
          <p:cNvSpPr>
            <a:spLocks noGrp="1"/>
          </p:cNvSpPr>
          <p:nvPr>
            <p:ph type="sldNum" sz="quarter" idx="16"/>
          </p:nvPr>
        </p:nvSpPr>
        <p:spPr/>
        <p:txBody>
          <a:bodyPr rtlCol="0"/>
          <a:lstStyle/>
          <a:p>
            <a:fld id="{8E370798-D4A5-4B82-AE25-2E6FDE5C0987}" type="slidenum">
              <a:rPr lang="es-MX" smtClean="0"/>
              <a:pPr/>
              <a:t>‹Nº›</a:t>
            </a:fld>
            <a:endParaRPr lang="es-MX"/>
          </a:p>
        </p:txBody>
      </p:sp>
      <p:sp>
        <p:nvSpPr>
          <p:cNvPr id="14" name="13 Marcador de pie de página"/>
          <p:cNvSpPr>
            <a:spLocks noGrp="1"/>
          </p:cNvSpPr>
          <p:nvPr>
            <p:ph type="ftr" sz="quarter" idx="17"/>
          </p:nvPr>
        </p:nvSpPr>
        <p:spPr/>
        <p:txBody>
          <a:bodyPr rtlCol="0"/>
          <a:lstStyle/>
          <a:p>
            <a:endParaRPr lang="es-MX"/>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3E62190-A888-4113-8F95-AE62D52D72E8}" type="datetimeFigureOut">
              <a:rPr lang="es-MX" smtClean="0"/>
              <a:pPr/>
              <a:t>14/07/2013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8E370798-D4A5-4B82-AE25-2E6FDE5C098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E62190-A888-4113-8F95-AE62D52D72E8}" type="datetimeFigureOut">
              <a:rPr lang="es-MX" smtClean="0"/>
              <a:pPr/>
              <a:t>14/07/2013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8E370798-D4A5-4B82-AE25-2E6FDE5C098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3E62190-A888-4113-8F95-AE62D52D72E8}" type="datetimeFigureOut">
              <a:rPr lang="es-MX" smtClean="0"/>
              <a:pPr/>
              <a:t>14/07/2013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8E370798-D4A5-4B82-AE25-2E6FDE5C0987}" type="slidenum">
              <a:rPr lang="es-MX" smtClean="0"/>
              <a:pPr/>
              <a:t>‹Nº›</a:t>
            </a:fld>
            <a:endParaRPr lang="es-MX"/>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83E62190-A888-4113-8F95-AE62D52D72E8}" type="datetimeFigureOut">
              <a:rPr lang="es-MX" smtClean="0"/>
              <a:pPr/>
              <a:t>14/07/2013</a:t>
            </a:fld>
            <a:endParaRPr lang="es-MX"/>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8E370798-D4A5-4B82-AE25-2E6FDE5C0987}" type="slidenum">
              <a:rPr lang="es-MX" smtClean="0"/>
              <a:pPr/>
              <a:t>‹Nº›</a:t>
            </a:fld>
            <a:endParaRPr lang="es-MX"/>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MX"/>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3E62190-A888-4113-8F95-AE62D52D72E8}" type="datetimeFigureOut">
              <a:rPr lang="es-MX" smtClean="0"/>
              <a:pPr/>
              <a:t>14/07/2013</a:t>
            </a:fld>
            <a:endParaRPr lang="es-MX"/>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MX"/>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E370798-D4A5-4B82-AE25-2E6FDE5C098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iblioteca.sena.edu.co/exlibris/aleph/u21_1/alephe/www_f_spa/icon/23422/desarrollo_economico_2/imagenes/imagenes_contenido/imagen_65.jpg"/>
          <p:cNvPicPr>
            <a:picLocks noChangeAspect="1" noChangeArrowheads="1"/>
          </p:cNvPicPr>
          <p:nvPr/>
        </p:nvPicPr>
        <p:blipFill>
          <a:blip r:embed="rId3" cstate="print"/>
          <a:srcRect/>
          <a:stretch>
            <a:fillRect/>
          </a:stretch>
        </p:blipFill>
        <p:spPr bwMode="auto">
          <a:xfrm>
            <a:off x="3707904" y="188640"/>
            <a:ext cx="5184576" cy="5976663"/>
          </a:xfrm>
          <a:prstGeom prst="rect">
            <a:avLst/>
          </a:prstGeom>
          <a:noFill/>
        </p:spPr>
      </p:pic>
      <p:sp>
        <p:nvSpPr>
          <p:cNvPr id="2" name="1 Título"/>
          <p:cNvSpPr>
            <a:spLocks noGrp="1"/>
          </p:cNvSpPr>
          <p:nvPr>
            <p:ph type="title"/>
          </p:nvPr>
        </p:nvSpPr>
        <p:spPr>
          <a:xfrm>
            <a:off x="457200" y="1052736"/>
            <a:ext cx="8229600" cy="4464496"/>
          </a:xfrm>
        </p:spPr>
        <p:txBody>
          <a:bodyPr>
            <a:normAutofit/>
          </a:bodyPr>
          <a:lstStyle/>
          <a:p>
            <a:r>
              <a:rPr lang="es-MX" sz="8000" dirty="0" smtClean="0">
                <a:solidFill>
                  <a:srgbClr val="FF0000"/>
                </a:solidFill>
              </a:rPr>
              <a:t>FORMAS DE MEDIR EL DESARROLLO</a:t>
            </a:r>
            <a:endParaRPr lang="es-MX" sz="8000" dirty="0">
              <a:solidFill>
                <a:srgbClr val="FF0000"/>
              </a:solidFill>
            </a:endParaRPr>
          </a:p>
        </p:txBody>
      </p:sp>
    </p:spTree>
  </p:cSld>
  <p:clrMapOvr>
    <a:masterClrMapping/>
  </p:clrMapOvr>
  <p:transition>
    <p:wipe dir="r"/>
    <p:sndAc>
      <p:stSnd>
        <p:snd r:embed="rId2" name="drumroll.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251520" y="2564904"/>
            <a:ext cx="7123113" cy="1673225"/>
          </a:xfrm>
        </p:spPr>
        <p:txBody>
          <a:bodyPr>
            <a:normAutofit fontScale="92500" lnSpcReduction="10000"/>
          </a:bodyPr>
          <a:lstStyle/>
          <a:p>
            <a:r>
              <a:rPr lang="es-MX" dirty="0" smtClean="0"/>
              <a:t>Es un indicador que estima el tiempo que permanecerán vivas las personas recién nacidas. </a:t>
            </a:r>
          </a:p>
          <a:p>
            <a:r>
              <a:rPr lang="es-MX" dirty="0" smtClean="0"/>
              <a:t>Actualmente en Colombia es de 69 para los hombres y 76 para las mujeres</a:t>
            </a:r>
            <a:endParaRPr lang="es-MX" dirty="0"/>
          </a:p>
        </p:txBody>
      </p:sp>
      <p:sp>
        <p:nvSpPr>
          <p:cNvPr id="3" name="2 Título"/>
          <p:cNvSpPr>
            <a:spLocks noGrp="1"/>
          </p:cNvSpPr>
          <p:nvPr>
            <p:ph type="title"/>
          </p:nvPr>
        </p:nvSpPr>
        <p:spPr/>
        <p:txBody>
          <a:bodyPr/>
          <a:lstStyle/>
          <a:p>
            <a:r>
              <a:rPr lang="es-MX" dirty="0" smtClean="0"/>
              <a:t>Esperanza de vida media</a:t>
            </a:r>
            <a:endParaRPr lang="es-MX" dirty="0"/>
          </a:p>
        </p:txBody>
      </p:sp>
      <p:pic>
        <p:nvPicPr>
          <p:cNvPr id="23554" name="Picture 2" descr="http://noticias.universia.com.bo/bo/images/docentes/b/bo/bol/bolivia-aumenta-su-esperanza-de-vida-sus-ingresos-y-educacion.jpg"/>
          <p:cNvPicPr>
            <a:picLocks noChangeAspect="1" noChangeArrowheads="1"/>
          </p:cNvPicPr>
          <p:nvPr/>
        </p:nvPicPr>
        <p:blipFill>
          <a:blip r:embed="rId2" cstate="print"/>
          <a:srcRect/>
          <a:stretch>
            <a:fillRect/>
          </a:stretch>
        </p:blipFill>
        <p:spPr bwMode="auto">
          <a:xfrm>
            <a:off x="4355976" y="4077072"/>
            <a:ext cx="4532797" cy="259969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MX" b="1" dirty="0" smtClean="0"/>
              <a:t>Tasas de mortalidad infantil y natalidad </a:t>
            </a:r>
            <a:endParaRPr lang="es-MX" b="1" dirty="0"/>
          </a:p>
        </p:txBody>
      </p:sp>
      <p:pic>
        <p:nvPicPr>
          <p:cNvPr id="22530" name="Picture 2" descr="http://www.que.es/archivos/201002/natalidad_normal-365xXx80.jpg"/>
          <p:cNvPicPr>
            <a:picLocks noChangeAspect="1" noChangeArrowheads="1"/>
          </p:cNvPicPr>
          <p:nvPr/>
        </p:nvPicPr>
        <p:blipFill>
          <a:blip r:embed="rId2" cstate="print"/>
          <a:srcRect/>
          <a:stretch>
            <a:fillRect/>
          </a:stretch>
        </p:blipFill>
        <p:spPr bwMode="auto">
          <a:xfrm>
            <a:off x="4211960" y="2708920"/>
            <a:ext cx="4307185" cy="3219657"/>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Tasa de analfabetismo</a:t>
            </a:r>
            <a:endParaRPr lang="es-MX" dirty="0"/>
          </a:p>
        </p:txBody>
      </p:sp>
      <p:pic>
        <p:nvPicPr>
          <p:cNvPr id="24578" name="Picture 2" descr="https://encrypted-tbn2.gstatic.com/images?q=tbn:ANd9GcSEr3Eff3JxXuxbvetXU-jCHlwQJEfe8MZWEY5hAOGqpxTA4I8a"/>
          <p:cNvPicPr>
            <a:picLocks noChangeAspect="1" noChangeArrowheads="1"/>
          </p:cNvPicPr>
          <p:nvPr/>
        </p:nvPicPr>
        <p:blipFill>
          <a:blip r:embed="rId2" cstate="print"/>
          <a:srcRect/>
          <a:stretch>
            <a:fillRect/>
          </a:stretch>
        </p:blipFill>
        <p:spPr bwMode="auto">
          <a:xfrm>
            <a:off x="467544" y="2996952"/>
            <a:ext cx="4536504" cy="3384932"/>
          </a:xfrm>
          <a:prstGeom prst="rect">
            <a:avLst/>
          </a:prstGeom>
          <a:noFill/>
        </p:spPr>
      </p:pic>
      <p:pic>
        <p:nvPicPr>
          <p:cNvPr id="24580" name="Picture 4" descr="http://peemred.files.wordpress.com/2011/09/pizarra.jpg"/>
          <p:cNvPicPr>
            <a:picLocks noChangeAspect="1" noChangeArrowheads="1"/>
          </p:cNvPicPr>
          <p:nvPr/>
        </p:nvPicPr>
        <p:blipFill>
          <a:blip r:embed="rId3" cstate="print"/>
          <a:srcRect/>
          <a:stretch>
            <a:fillRect/>
          </a:stretch>
        </p:blipFill>
        <p:spPr bwMode="auto">
          <a:xfrm>
            <a:off x="5508104" y="2427752"/>
            <a:ext cx="3456384" cy="443024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noAutofit/>
          </a:bodyPr>
          <a:lstStyle/>
          <a:p>
            <a:pPr algn="ctr"/>
            <a:r>
              <a:rPr lang="es-MX" sz="4400" dirty="0" smtClean="0"/>
              <a:t>Tienen un conjunto de variables y explican mejor fenómenos como la pobreza, el desarrollo, la desigualdad.</a:t>
            </a:r>
            <a:endParaRPr lang="es-MX" sz="4400" dirty="0"/>
          </a:p>
        </p:txBody>
      </p:sp>
      <p:sp>
        <p:nvSpPr>
          <p:cNvPr id="3" name="2 Título"/>
          <p:cNvSpPr>
            <a:spLocks noGrp="1"/>
          </p:cNvSpPr>
          <p:nvPr>
            <p:ph type="title"/>
          </p:nvPr>
        </p:nvSpPr>
        <p:spPr/>
        <p:txBody>
          <a:bodyPr/>
          <a:lstStyle/>
          <a:p>
            <a:pPr algn="ctr"/>
            <a:r>
              <a:rPr lang="es-MX" b="1" dirty="0" smtClean="0"/>
              <a:t>COMPUESTOS</a:t>
            </a:r>
            <a:endParaRPr lang="es-MX" b="1" dirty="0"/>
          </a:p>
        </p:txBody>
      </p:sp>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371600" y="2743200"/>
            <a:ext cx="7123113" cy="2918048"/>
          </a:xfrm>
        </p:spPr>
        <p:txBody>
          <a:bodyPr>
            <a:normAutofit fontScale="92500" lnSpcReduction="10000"/>
          </a:bodyPr>
          <a:lstStyle/>
          <a:p>
            <a:pPr>
              <a:buFont typeface="Arial" pitchFamily="34" charset="0"/>
              <a:buChar char="•"/>
            </a:pPr>
            <a:r>
              <a:rPr lang="es-MX" dirty="0" smtClean="0"/>
              <a:t>INDICE DE ESPERANZA DE VIDA</a:t>
            </a:r>
          </a:p>
          <a:p>
            <a:pPr>
              <a:buFont typeface="Arial" pitchFamily="34" charset="0"/>
              <a:buChar char="•"/>
            </a:pPr>
            <a:r>
              <a:rPr lang="es-MX" dirty="0" smtClean="0"/>
              <a:t>INDICE DE NIVEL EDUCATIVO</a:t>
            </a:r>
          </a:p>
          <a:p>
            <a:pPr>
              <a:buFont typeface="Arial" pitchFamily="34" charset="0"/>
              <a:buChar char="•"/>
            </a:pPr>
            <a:r>
              <a:rPr lang="es-MX" dirty="0" smtClean="0"/>
              <a:t>INDICE DEL PIB REAL PER CÁPITA</a:t>
            </a:r>
          </a:p>
          <a:p>
            <a:r>
              <a:rPr lang="es-MX" dirty="0" smtClean="0"/>
              <a:t>es un promedio simple de tres índices que buscan captar aspectos del desarrollo humano en una sola cifra, se mide de 0 a 1 ó de 0 a 100, entre más cercano a uno o cien más desarrollado es el país</a:t>
            </a:r>
            <a:endParaRPr lang="es-MX" dirty="0"/>
          </a:p>
        </p:txBody>
      </p:sp>
      <p:sp>
        <p:nvSpPr>
          <p:cNvPr id="3" name="2 Título"/>
          <p:cNvSpPr>
            <a:spLocks noGrp="1"/>
          </p:cNvSpPr>
          <p:nvPr>
            <p:ph type="title"/>
          </p:nvPr>
        </p:nvSpPr>
        <p:spPr/>
        <p:txBody>
          <a:bodyPr>
            <a:normAutofit fontScale="90000"/>
          </a:bodyPr>
          <a:lstStyle/>
          <a:p>
            <a:r>
              <a:rPr lang="es-MX" dirty="0" smtClean="0"/>
              <a:t>INDICE DE DESARROLLO HUMANO (IDH)</a:t>
            </a:r>
            <a:endParaRPr lang="es-MX"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pload.wikimedia.org/wikipedia/commons/3/31/Idh_mundo.png"/>
          <p:cNvPicPr>
            <a:picLocks noChangeAspect="1" noChangeArrowheads="1"/>
          </p:cNvPicPr>
          <p:nvPr/>
        </p:nvPicPr>
        <p:blipFill>
          <a:blip r:embed="rId2" cstate="print"/>
          <a:srcRect/>
          <a:stretch>
            <a:fillRect/>
          </a:stretch>
        </p:blipFill>
        <p:spPr bwMode="auto">
          <a:xfrm>
            <a:off x="395536" y="188640"/>
            <a:ext cx="8542158" cy="6336705"/>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763688" y="2708920"/>
            <a:ext cx="7123113" cy="3710136"/>
          </a:xfrm>
        </p:spPr>
        <p:txBody>
          <a:bodyPr>
            <a:normAutofit fontScale="85000" lnSpcReduction="20000"/>
          </a:bodyPr>
          <a:lstStyle/>
          <a:p>
            <a:pPr lvl="0"/>
            <a:r>
              <a:rPr lang="es-MX" dirty="0" smtClean="0"/>
              <a:t>clasifica a los países de acuerdo con parámetros relativos a la vida de las mujeres con respecto a la vida de los hombres. Va de 0 a 1, cuando se aproxima a 1 hay mayor igualdad entre los sexos. Esta conformado por:</a:t>
            </a:r>
          </a:p>
          <a:p>
            <a:pPr lvl="0">
              <a:buFont typeface="Arial" pitchFamily="34" charset="0"/>
              <a:buChar char="•"/>
            </a:pPr>
            <a:r>
              <a:rPr lang="es-MX" dirty="0" smtClean="0"/>
              <a:t>Esperanza de vida de las mujeres</a:t>
            </a:r>
          </a:p>
          <a:p>
            <a:pPr lvl="0">
              <a:buFont typeface="Arial" pitchFamily="34" charset="0"/>
              <a:buChar char="•"/>
            </a:pPr>
            <a:r>
              <a:rPr lang="es-MX" dirty="0" smtClean="0"/>
              <a:t>Ingresos provenientes del trabajo femenino</a:t>
            </a:r>
          </a:p>
          <a:p>
            <a:pPr>
              <a:buFont typeface="Arial" pitchFamily="34" charset="0"/>
              <a:buChar char="•"/>
            </a:pPr>
            <a:r>
              <a:rPr lang="es-MX" dirty="0" smtClean="0"/>
              <a:t>Tasa de alfabetismo y de matrícula femeninas</a:t>
            </a:r>
          </a:p>
          <a:p>
            <a:pPr algn="ctr"/>
            <a:r>
              <a:rPr lang="es-MX" dirty="0" smtClean="0">
                <a:solidFill>
                  <a:srgbClr val="FF0000"/>
                </a:solidFill>
              </a:rPr>
              <a:t>Entre más se acerque a 1 más igualdad  hay entre hombres y mujeres</a:t>
            </a:r>
            <a:endParaRPr lang="es-MX" dirty="0">
              <a:solidFill>
                <a:srgbClr val="FF0000"/>
              </a:solidFill>
            </a:endParaRPr>
          </a:p>
        </p:txBody>
      </p:sp>
      <p:sp>
        <p:nvSpPr>
          <p:cNvPr id="3" name="2 Título"/>
          <p:cNvSpPr>
            <a:spLocks noGrp="1"/>
          </p:cNvSpPr>
          <p:nvPr>
            <p:ph type="title"/>
          </p:nvPr>
        </p:nvSpPr>
        <p:spPr/>
        <p:txBody>
          <a:bodyPr>
            <a:normAutofit fontScale="90000"/>
          </a:bodyPr>
          <a:lstStyle/>
          <a:p>
            <a:r>
              <a:rPr lang="es-MX" dirty="0" smtClean="0"/>
              <a:t>Índice de Desarrollo Relativo del Género (IDG) Va de 0 a 1</a:t>
            </a:r>
            <a:endParaRPr lang="es-MX" dirty="0"/>
          </a:p>
        </p:txBody>
      </p:sp>
      <p:pic>
        <p:nvPicPr>
          <p:cNvPr id="29698" name="Picture 2" descr="https://encrypted-tbn0.gstatic.com/images?q=tbn:ANd9GcQ_wQHtV-kKdGCdtcKlBC1IwZBLsKCgDkI367nkbjA-hdqjteWAGg"/>
          <p:cNvPicPr>
            <a:picLocks noChangeAspect="1" noChangeArrowheads="1"/>
          </p:cNvPicPr>
          <p:nvPr/>
        </p:nvPicPr>
        <p:blipFill>
          <a:blip r:embed="rId2" cstate="print"/>
          <a:srcRect/>
          <a:stretch>
            <a:fillRect/>
          </a:stretch>
        </p:blipFill>
        <p:spPr bwMode="auto">
          <a:xfrm>
            <a:off x="0" y="3212976"/>
            <a:ext cx="1763688" cy="2088232"/>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media.maps101.com/SUB/GITN/ARCHIVES/GIF/1086_032511gender_sp.gif"/>
          <p:cNvPicPr>
            <a:picLocks noChangeAspect="1" noChangeArrowheads="1"/>
          </p:cNvPicPr>
          <p:nvPr/>
        </p:nvPicPr>
        <p:blipFill>
          <a:blip r:embed="rId2" cstate="print"/>
          <a:srcRect/>
          <a:stretch>
            <a:fillRect/>
          </a:stretch>
        </p:blipFill>
        <p:spPr bwMode="auto">
          <a:xfrm>
            <a:off x="611560" y="980729"/>
            <a:ext cx="8478180" cy="5223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371600" y="2743200"/>
            <a:ext cx="7123113" cy="3206080"/>
          </a:xfrm>
        </p:spPr>
        <p:txBody>
          <a:bodyPr>
            <a:normAutofit lnSpcReduction="10000"/>
          </a:bodyPr>
          <a:lstStyle/>
          <a:p>
            <a:pPr lvl="0">
              <a:buFont typeface="Arial" pitchFamily="34" charset="0"/>
              <a:buChar char="•"/>
            </a:pPr>
            <a:r>
              <a:rPr lang="es-MX" dirty="0" smtClean="0"/>
              <a:t>Porcentaje de población que se espera que fallezca antes de los 40 años</a:t>
            </a:r>
          </a:p>
          <a:p>
            <a:pPr lvl="0">
              <a:buFont typeface="Arial" pitchFamily="34" charset="0"/>
              <a:buChar char="•"/>
            </a:pPr>
            <a:r>
              <a:rPr lang="es-MX" dirty="0" smtClean="0"/>
              <a:t>Tasa de alfabetismo adulto</a:t>
            </a:r>
          </a:p>
          <a:p>
            <a:pPr lvl="0">
              <a:buFont typeface="Arial" pitchFamily="34" charset="0"/>
              <a:buChar char="•"/>
            </a:pPr>
            <a:r>
              <a:rPr lang="es-MX" dirty="0" smtClean="0"/>
              <a:t>Porcentaje de personas que no usan agua potable.</a:t>
            </a:r>
          </a:p>
          <a:p>
            <a:pPr>
              <a:buFont typeface="Arial" pitchFamily="34" charset="0"/>
              <a:buChar char="•"/>
            </a:pPr>
            <a:r>
              <a:rPr lang="es-MX" dirty="0" smtClean="0"/>
              <a:t>Porcentaje de niños con talla y peso inferior al normal</a:t>
            </a:r>
            <a:endParaRPr lang="es-MX" dirty="0"/>
          </a:p>
        </p:txBody>
      </p:sp>
      <p:sp>
        <p:nvSpPr>
          <p:cNvPr id="3" name="2 Título"/>
          <p:cNvSpPr>
            <a:spLocks noGrp="1"/>
          </p:cNvSpPr>
          <p:nvPr>
            <p:ph type="title"/>
          </p:nvPr>
        </p:nvSpPr>
        <p:spPr/>
        <p:txBody>
          <a:bodyPr/>
          <a:lstStyle/>
          <a:p>
            <a:r>
              <a:rPr lang="es-MX" dirty="0" smtClean="0"/>
              <a:t>Índice de Pobreza Humana (IPH): </a:t>
            </a:r>
            <a:endParaRPr lang="es-MX"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395536" y="2743200"/>
            <a:ext cx="8099177" cy="3638128"/>
          </a:xfrm>
        </p:spPr>
        <p:txBody>
          <a:bodyPr>
            <a:normAutofit fontScale="92500" lnSpcReduction="10000"/>
          </a:bodyPr>
          <a:lstStyle/>
          <a:p>
            <a:r>
              <a:rPr lang="es-MX" dirty="0" smtClean="0"/>
              <a:t>identifica a los hogares que no alcanzan un límite mínimo para no ser pobres.</a:t>
            </a:r>
          </a:p>
          <a:p>
            <a:pPr lvl="0">
              <a:buFont typeface="Arial" pitchFamily="34" charset="0"/>
              <a:buChar char="•"/>
            </a:pPr>
            <a:r>
              <a:rPr lang="es-MX" dirty="0" smtClean="0"/>
              <a:t>Porcentaje de hogares con viviendas inadecuadas</a:t>
            </a:r>
          </a:p>
          <a:p>
            <a:pPr lvl="0">
              <a:buFont typeface="Arial" pitchFamily="34" charset="0"/>
              <a:buChar char="•"/>
            </a:pPr>
            <a:r>
              <a:rPr lang="es-MX" dirty="0" smtClean="0"/>
              <a:t>Porcentaje de viviendas sin servicios domiciliarios (agua potable, energía, alcantarillado)</a:t>
            </a:r>
          </a:p>
          <a:p>
            <a:pPr lvl="0">
              <a:buFont typeface="Arial" pitchFamily="34" charset="0"/>
              <a:buChar char="•"/>
            </a:pPr>
            <a:r>
              <a:rPr lang="es-MX" dirty="0" smtClean="0"/>
              <a:t>Porcentaje de hogares con hacinamiento crítico</a:t>
            </a:r>
          </a:p>
          <a:p>
            <a:pPr lvl="0">
              <a:buFont typeface="Arial" pitchFamily="34" charset="0"/>
              <a:buChar char="•"/>
            </a:pPr>
            <a:r>
              <a:rPr lang="es-MX" dirty="0" smtClean="0"/>
              <a:t>Porcentaje de hogares con inasistencia escolar</a:t>
            </a:r>
          </a:p>
          <a:p>
            <a:pPr>
              <a:buFont typeface="Arial" pitchFamily="34" charset="0"/>
              <a:buChar char="•"/>
            </a:pPr>
            <a:r>
              <a:rPr lang="es-MX" dirty="0" smtClean="0"/>
              <a:t>Porcentaje de hogares con alta dependencia económica</a:t>
            </a:r>
            <a:endParaRPr lang="es-MX" dirty="0"/>
          </a:p>
        </p:txBody>
      </p:sp>
      <p:sp>
        <p:nvSpPr>
          <p:cNvPr id="3" name="2 Título"/>
          <p:cNvSpPr>
            <a:spLocks noGrp="1"/>
          </p:cNvSpPr>
          <p:nvPr>
            <p:ph type="title"/>
          </p:nvPr>
        </p:nvSpPr>
        <p:spPr/>
        <p:txBody>
          <a:bodyPr>
            <a:normAutofit fontScale="90000"/>
          </a:bodyPr>
          <a:lstStyle/>
          <a:p>
            <a:r>
              <a:rPr lang="es-MX" dirty="0" smtClean="0"/>
              <a:t>Índice de Necesidades Básicas Insatisfechas (NBI): </a:t>
            </a:r>
            <a:endParaRPr lang="es-MX"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1"/>
          </p:nvPr>
        </p:nvSpPr>
        <p:spPr>
          <a:xfrm>
            <a:off x="323528" y="2708920"/>
            <a:ext cx="6800800" cy="1673225"/>
          </a:xfrm>
        </p:spPr>
        <p:txBody>
          <a:bodyPr>
            <a:normAutofit fontScale="85000" lnSpcReduction="10000"/>
          </a:bodyPr>
          <a:lstStyle/>
          <a:p>
            <a:r>
              <a:rPr lang="es-MX" dirty="0" smtClean="0"/>
              <a:t>Es el estado de evolución en el que se halla la población respecto a elementos como la educación, la vivienda, el trabajo, los ingresos, la recreación, el agua potable, los alimentos y la tecnología.</a:t>
            </a:r>
            <a:endParaRPr lang="es-MX" dirty="0"/>
          </a:p>
        </p:txBody>
      </p:sp>
      <p:sp>
        <p:nvSpPr>
          <p:cNvPr id="3" name="2 Título"/>
          <p:cNvSpPr>
            <a:spLocks noGrp="1"/>
          </p:cNvSpPr>
          <p:nvPr>
            <p:ph type="title"/>
          </p:nvPr>
        </p:nvSpPr>
        <p:spPr>
          <a:xfrm>
            <a:off x="1524000" y="1772816"/>
            <a:ext cx="7620000" cy="720080"/>
          </a:xfrm>
        </p:spPr>
        <p:txBody>
          <a:bodyPr>
            <a:normAutofit fontScale="90000"/>
          </a:bodyPr>
          <a:lstStyle/>
          <a:p>
            <a:r>
              <a:rPr lang="es-MX" sz="5300" dirty="0" smtClean="0"/>
              <a:t>DEFINICIÓN DE DESARROLLO</a:t>
            </a:r>
            <a:r>
              <a:rPr lang="es-MX" dirty="0" smtClean="0"/>
              <a:t>		</a:t>
            </a:r>
            <a:endParaRPr lang="es-MX" dirty="0"/>
          </a:p>
        </p:txBody>
      </p:sp>
      <p:sp>
        <p:nvSpPr>
          <p:cNvPr id="5" name="4 CuadroTexto"/>
          <p:cNvSpPr txBox="1"/>
          <p:nvPr/>
        </p:nvSpPr>
        <p:spPr>
          <a:xfrm>
            <a:off x="3779912" y="4581128"/>
            <a:ext cx="5112568" cy="2062103"/>
          </a:xfrm>
          <a:prstGeom prst="rect">
            <a:avLst/>
          </a:prstGeom>
          <a:noFill/>
        </p:spPr>
        <p:txBody>
          <a:bodyPr wrap="square" rtlCol="0">
            <a:spAutoFit/>
          </a:bodyPr>
          <a:lstStyle/>
          <a:p>
            <a:pPr algn="ctr"/>
            <a:r>
              <a:rPr lang="es-MX" sz="3200" b="1" dirty="0" smtClean="0">
                <a:solidFill>
                  <a:srgbClr val="FF0000"/>
                </a:solidFill>
              </a:rPr>
              <a:t>ES EL PROCESO MEDIANTE EL CUAL SE MEJORAN LAS CONDICIONES DE VIDA DE LA POBLACIÓN</a:t>
            </a:r>
            <a:endParaRPr lang="es-MX" sz="3200" b="1" dirty="0">
              <a:solidFill>
                <a:srgbClr val="FF0000"/>
              </a:solidFill>
            </a:endParaRPr>
          </a:p>
        </p:txBody>
      </p:sp>
      <p:pic>
        <p:nvPicPr>
          <p:cNvPr id="5122" name="Picture 2" descr="http://www.zeustecnologia.com/images/articles/desarrollo.png"/>
          <p:cNvPicPr>
            <a:picLocks noChangeAspect="1" noChangeArrowheads="1"/>
          </p:cNvPicPr>
          <p:nvPr/>
        </p:nvPicPr>
        <p:blipFill>
          <a:blip r:embed="rId3" cstate="print"/>
          <a:srcRect/>
          <a:stretch>
            <a:fillRect/>
          </a:stretch>
        </p:blipFill>
        <p:spPr bwMode="auto">
          <a:xfrm>
            <a:off x="323528" y="4057649"/>
            <a:ext cx="3010222" cy="2800351"/>
          </a:xfrm>
          <a:prstGeom prst="rect">
            <a:avLst/>
          </a:prstGeom>
          <a:noFill/>
        </p:spPr>
      </p:pic>
      <p:pic>
        <p:nvPicPr>
          <p:cNvPr id="5124" name="Picture 4" descr="https://encrypted-tbn3.gstatic.com/images?q=tbn:ANd9GcSAyrYWV78CdkMkLYwdCYAa2ltCQKDGnjysm7Bixr5j3x5HuN-i"/>
          <p:cNvPicPr>
            <a:picLocks noChangeAspect="1" noChangeArrowheads="1"/>
          </p:cNvPicPr>
          <p:nvPr/>
        </p:nvPicPr>
        <p:blipFill>
          <a:blip r:embed="rId4" cstate="print"/>
          <a:srcRect/>
          <a:stretch>
            <a:fillRect/>
          </a:stretch>
        </p:blipFill>
        <p:spPr bwMode="auto">
          <a:xfrm>
            <a:off x="6948264" y="2132856"/>
            <a:ext cx="2000250" cy="2276475"/>
          </a:xfrm>
          <a:prstGeom prst="rect">
            <a:avLst/>
          </a:prstGeom>
          <a:noFill/>
        </p:spPr>
      </p:pic>
      <p:pic>
        <p:nvPicPr>
          <p:cNvPr id="5126" name="Picture 6" descr="http://www.diariojujuy.com/contenidos/images/stories/fotos007/anses%20creditos%20vivienda%20propia.jpg"/>
          <p:cNvPicPr>
            <a:picLocks noChangeAspect="1" noChangeArrowheads="1"/>
          </p:cNvPicPr>
          <p:nvPr/>
        </p:nvPicPr>
        <p:blipFill>
          <a:blip r:embed="rId5" cstate="print"/>
          <a:srcRect/>
          <a:stretch>
            <a:fillRect/>
          </a:stretch>
        </p:blipFill>
        <p:spPr bwMode="auto">
          <a:xfrm>
            <a:off x="2627784" y="2204864"/>
            <a:ext cx="3014390" cy="2178324"/>
          </a:xfrm>
          <a:prstGeom prst="rect">
            <a:avLst/>
          </a:prstGeom>
          <a:noFill/>
        </p:spPr>
      </p:pic>
      <p:sp>
        <p:nvSpPr>
          <p:cNvPr id="5128" name="AutoShape 8" descr="data:image/jpeg;base64,/9j/4AAQSkZJRgABAQAAAQABAAD/2wBDAAkGBwgHBgkIBwgKCgkLDRYPDQwMDRsUFRAWIB0iIiAdHx8kKDQsJCYxJx8fLT0tMTU3Ojo6Iys/RD84QzQ5Ojf/2wBDAQoKCg0MDRoPDxo3JR8lNzc3Nzc3Nzc3Nzc3Nzc3Nzc3Nzc3Nzc3Nzc3Nzc3Nzc3Nzc3Nzc3Nzc3Nzc3Nzc3Nzf/wAARCADHALQDASIAAhEBAxEB/8QAHAAAAgMBAQEBAAAAAAAAAAAABQYDBAcAAgEI/8QAPhAAAgEEAQIFAgMGBQIFBQAAAQIDAAQFESESMQYTIkFRFGEycYEVI0KRobEHJTNS0RbBJGJy4fEmQ2OC8P/EABoBAAIDAQEAAAAAAAAAAAAAAAIDAQQFAAb/xAAnEQACAwACAgICAgIDAAAAAAABAgADEQQhEjETQSJRBRQjMmFxkf/aAAwDAQACEQMRAD8AfbqUx6CjmvkTXBFKbeL0nmLJCAg9+4qveeM7oTobJkSMDlZF/FSFQtHH1DPiRfOMEMw2xbY+1Z/4n8PD6gNGOGHNM1vnP2rkDNdFEkIAVR2A+1Erm3EroeGFLdWRsMs1lSsU8HgFisplUbLpo9Q9xTD4Yu0ez+hvIiZYz0HS/jUdtmjVnZqg5HeqXmLa3TwqoGyefc0Y0iEOupcyNv8AXW7QkkKw1U+Ot1tbRYFA9Pc6718imXoHzXuORiCdE107IuZPMSw5KSz2FIAK6BO6s4x72SKVrk7Rj+733196JR2sBuTPcRq0o4BIogYVcAgDWuK5uli7NAi4zDzx1d9H+1VriQJDsEdq+5pJorsmJdjpb+1L7SXzp0mOl9RE9z3KP1Dp2RxQZrRpLsMqkDqBonbRyJN++jot5Uba0BvdduTs2LVxYOsrlt63uiFjcQwQ9Ld6JX1qSWHahkmNJiJBNQTvuSJaS8hPKgfzopYX4AA6aSDDPFcFdnp3TRi4itvvfP3oCoHqTscsPm1tmYeQJCw7E6ooPF7g9P0qDX/mNINteva3Ycr1Acar3Pds8pZjpXpyF/HoxbYWjhPdfXyJca6GNwNgH7U7g/u143xWbYhDLZwsGOluRz88U+39+thZi4l/Auur8qZXpHcFs+oOTG3MbSARjRcsNH2NdRmG+tpo1kimRkbkHddU+InaZ+bIchaInSz8A8n/ANqurcW2QjMMCrz3djzSlbQwSAF0I/8A22aL2kkFqwMOlPvxXMM9Ryxhg8NQKPNa9m8w+yDir8N/Pip4jP5jQDhur2Fe8RmIVhVXMrtrsqdq+5dIcnAyRli3+wtrVUzY4b8paVQR1HC2u4Z4I5YmBRxsEUCykifV+ZvmgOIuTipI4ZJ2YH0he4FTeJsnDCq7cBiatKQRoimJB7jTjpkdBsg0QNzFEhJKgfnSNhcuilUkfQYcGiV21u00STXCGGX8SsDvVScHuT5Qw8uQWXrs7D6qJj6irAFf+aPQKxhUyIUbXKn2r3jLe2tsfHHZAiHWx1Esf13VLMZzH4lC91Ogb2QHbH9KUzQCWbrJHeWSSS7I+RVSTFxLGWCDdebLxPj7+VUjfoY8jr4o0ArpvYIPPFB0YJRh7EUprMbPoAqnLZuzAQqS2+NU3yW6nfFVxaBW61OiOajJH1AviPG3NlBaXUoIM0frB7hhQISHpPzWgZgNkcSrzaYpLoapOuLMoDxROIK7BawLI2yOfyolbqsUPLULd5YnIAOhUP1zl+ljqgzYcIMyebsjY3zUc0yTB0Tjp7VD58aoCW2d1FCQLglTtWpy+oB9xqwDN+yuosRqZT/WmbxFeI/h2RGcMx470mRXyQY2S0IYMxBU6qCO6My+VO517c8U2xx4YPcFVJOmMOAnb9nLs79Rrq94aALZDTggkkV1VgHyEc2YVZR9SqTJrq9hRARrGR0OC33FecLYXWTcLbQjSjltVevsTLaB1lC+YqlinuRVjRvcb4Hx2fYcjPE4AfQHt7UxYXKyS9bXDqYxxwNUgicTJu231juO9XrC/NqU+pAfbDSe1DYoKzq2IMfo8bcZa6IsIzIyaY74AFKPjq2mhviso08Z6To/ypgHjUYS+gkhUmBgPOA+Kk8X3sWcDSRW6LG0SypcAdx8H8qimv8ACRdZr4YpeGrvy7qPzwXX/brdOGXmt5pLVEI8zrDnQ7AUoYi06Z2lKl1Xu3b+VWxdSDIRmKJ1BGgNdVQytC0TS7bIvBipF6yo1r71ldzNFeZGd5+pwWJDFiTRbxTnXscXFao4NxN6mI9h/wBqRbe7cOAeeeeN0IQ53HUsFaMcTpaTJGZZBFMGUEDZXiruE8TZPFXylriSaBToo5Pb8q8+H1juUu5fJ0be1eRdn+LgD+9CLuNCeok7PPfmobAI9R5sd9Te8fewZC1S4gYMrjfB7V2QIjtJCp0xGh+tZp/h7nFsvMgkkcREDhvY04XGbtbgogZiC450dUypA3szP5ANZwCEbiMpGqwkjp5I3wx+9VWiSWNiB/6ge4q+nROvVBIr/OjUM0Lklk4cf1+1WmpUpolJbWD4YFmsUOzr2+KS8vG0V30p81oU00cULPL6SvcE6pajyWKGQRrpOvZ7mqOYZc3qU8Vg7u+YDsD8mrM2Ils5DGeSO2qdrK4xs67tWEba40a9W1tGknXdadidgn3rj5AdSQREiaNhGOsaYV58s6B0dH31TN4rgVwhsox1k60KHY1pPTaXkJjlB5371KgkbIY51DOKtSllGNkfrXUWihVI1UdtV1HkXsxqO9vMHezY+2i6opG2GXuB9qYv2TJe4lpiGZ2Q6ZztuaTPETSR5VJXnMG98kU6f4eXT3QuVZ3kiCD1HtROg2WUsJXJmV7gcjaOzpBIFB4IqFJbl2WOeLfT7qOa360sI7sMZo1MQPA13pV8Q+FrGW6JhPlSe4U1xY56nBO/czeeOaZdJG4C9tndN+Fm820so2Xa+WwZSKspg1gi6F9RA5JNecFjpLudLaPasGJ591okLlT1F3BFI7l/ItBjsFc3skCME6Sqga22+KzS9yF1JeJIrFXI4UHjk1qnj7HnG+EJhbiSUF0MnVzpd81nlpBZXmUx8ttDJChI81HJKg77qfiuzBsJWDnBF27MnmkShg+/c+3xXRq5XqX2pp8S4BoMhL1MWMh6k0ParOD8EzXUYkaXpB9iKHzGRprKtgkPge4dlzVuIyQ+PkYuT+DpIP8AXVRExXSAxuvbkb5p6wfh2PHwZG29LLd25jc+/f2/rSTnsf8As3JJHBE2td1HHNA35CMqYqx2R4+8fF3ALKGjfggjtTpZXkYihJbhnB0eeKR7u3mVYjImuvsD3ohaZBoJYwGBMY5B9q6sYcncjCuxuvr+8h1Phyp6WBZD/EPypysrr6mzSZ+G1th8UhWF4k0XmcAD3+aN2d5I0bwq3BUkD9KtV2AHJl21lvUW/F/iRZ8o1vFsIvpdh80vx3ry3AhKhz2FQQxSzXF2sg65vNb06+9MmCwDW3TcTL62/pSnI0mNqQkgGVMbfXMM0hBK9A/DunTG5p8li2AU+fF2+9Lf/T0zXUswfpU81ZxYewBCnfUSN/el6DDNZBlyy8QLeytBIfLnQ9j815lzbXizzTMqzwbAI+KTb+yv7bLtcAE9T72O3NG7+axtrJeshZ5PxfepUfQkkH2Z0Xj27VArqdjjvXVUhs8e6Biyc11RjScSaB4owNjfNAvkRtr3Iq5jsdbWFmIIECL79I71JmGECxEmoIbwMvemuNMmn/WEYXCLrsBSLkBPP4gnIVwvHQ3tTWbgFSAdn4FD8pA62ZcjRPIo+PV8toT9wr38Ky0F28kkcdx55VmUdwO1eLJ/orm2vmYKkEPW41+JT7VBeylYLjf8R0f5CvPiS6NrgraLjomjCk65GjW3fxkrTxWY1dzO3kYt3+Rvc607G6mVZC37vqOtHtxUePtZILYRzPwvt06I++qixV1HFeNGfSOsjZHFGPEBKQCYAejuFPA32/SqfP4wUK6evuX+HYPIqw7kyGOULsl+kcFjs0dwd1BI/ldXSO35Uo4q8jk0QR2qzJeQWb+cWIG+AO5P2rIKzT0fcaQbvGnMuxe48qNRbEjght7/AJapUmyEulOTjPmOdIFXkj70wYnPJk1lsxFKVUK77UhvxAD+9Er2ws3KXPSWZNhQ45G6I9CIHs4YPsbC1yVrHM8IR0JGj31rihf/AEak+SlWKQhSOphRy1u2VxFpeD7CrNjMYrqecsFBbWzSwfsST2MMXJ7OC1tzaWsm2B6Txzuht5d5O1lhZ26FP7pSBThex2sVtLkYY1JLbLUMvrRMgLSKa6iRzKJNq29L8Va49WjyMq3uVPjkEY2RLG6kk8kv1nljySaaVuI5bcSRtr7fFK1/frj72W29LiNtdQ96ms8rFMpUL07rXv8A46t6/Kv3KtXKdWxh1GJrxYwGlPFCTNbyXuy5ER56fvVa7vBOyW6oSdgfnVfJWlyuVt7YwlXdfSB71n/0WqQO/uWH5Ac4JeyN4klrKkZ9ang1nV3fXN3k1jnPKtoCni8xd5ZT9NzGUZhsfekjLA2+Zjdl0Q3xTrOGtVQdTsT/AGGsOGMa4md0VlY6IrqKWF1cPaRlY+NcV1V/IScMafEubgngVYG6mHwaD2+SZIWd+rSjZA70HtiYLjpk9SfPxVyVkkl/d8LTauI9p6EP51rXswjJcvdW0cttdPG+9r0jn9RRmK7nu7QRXLBmCn1Ad6XrfjWu1G8ZyV9+a2auBXSPL7mfdy3s/H6gTKNopF7s3NXMhawZGyx8FwzhA52U1s8cAboRmpwMsFHZCx/SqT5NM2La3umaKKCTqHldyR2pXNsAH/cmpPWSFMNJj8lFLIjQSCQpItyuldfYndNs/hy5ubR+mW2mV1/0423pauZnIWWTxH0M/W6KoId+Cuh80C/wwyLwZz6eVi0TqQob35qg/I76HRllV+4h3dpe4rIPasjj1ejVTxMzXhW5lCSQgdKyccnvWo+ILW3tPFHVdRqY5huPqXsfesu8VwdWdmljX8Vyy8fAA1VZqCHH6MtC7UP7EO2OZfD5COXqjlilXQY+4Htunzqe6wsV8qRgTsQETZ1WRzSKsVqrDciMdrr2NaTgsxBH4PaOR/30MnWiLySByT+lE1ILmuI8yPykN7hclj+i6kbrjc89HJWieHwVxeRrPLMVjDE692FS43xRb5vGym3Yjy152Ne1HMWpixaFm36BzVSyo1t4mPFxYTOvEJexmks4pG8pjtlNL9jKIbiRZY+tj+E9XaieemM2TnYnfrIoGkmr0b7e3FattPhQpEqK3m52FfGixLkLSaABRPaoxCn+Id6GW7skfUp5BqTL3Ekk0EMqjSRnpOtcV4tBtSDWlxGJrETZ7hWzmaS+tH3yzgVq9vYWzXEN5NGHnQaUn2rMPD8KyeXL07kifYFapaX8X0vXc6RkG9brN59vlYE+5aWgogYeouePkkkvbaSAM5I/CBVK18ELfzw315HrQ30EVZbMteeII5Ej6oF9I+9PllPDKhL6UfFdyLWSpajE1p5MXETMpa21nciGKNQoQcAV1HsylhLedR1+ED+9dWbH7Mon4m7VIs0MRHmSRp/6iK9/saTJz9Mk7xx/CHW6vN/h/btGXVmJHuTutNP5MVAKBAPDNne9SpFlcenpe8iH5tRzE3lvOw+muY3IP8LA0mZbwnNag9KBgO+hSc01xjcgTbSNHIh/hNNX+VLdFYqzg+Pex+z2xmr8H+CIkfrU9r4K/wAuW/gvNAReYyMPtug31s14tzc3SalaBesAd6a7bxNiZvDUsNvIUuDEIwjDvQ8xgwBnVDBF4SN09LFmLAgc0IwGRmxmYSfRby33rfcfFGoFcrJ5KkyCJiAB9qV41kWbcg0x51VEoSmgejHA9zVvEGVs/FGLjeKN0ljIOzwyN81m1679EqufMuba6LO2vxBtaNMGERreLzw3UhPKkV9tMbHkrm8VI+p5Lro2O5U63/KtKivzoB30Ykv4uYEv7Lrs0v4+VAHK9hur2OhnntGMDchTwex47VrUHhnEixFpdwxiArrp+atYvwzh8MOuygaQnkGRuvX5VRttVrvMCMCnxyZP4Kt1Q3kfIYD1KfY7rVo1H7LA+FpX/wAQoZ7HI2OXsoY0jkVo7oAaLAEEHQ96YorhZ8Is0J2jx7U/bVL5Z+SwPnRhVjAZj9/ITkLjnjrNDpAROjgHQPer08Mk+T8qMEySyaA+5NatbeHsVBhrfH3luGUMJJdd3b7mtPkuq1Bf3EVjW2ZhlbG4uYbS5hgkdEjIdlUkKPvVWyidpQqqTv7V+ibSC1gsEhsoIo7Zl0QF/vWdzWFra30yQxr6JD2Gveqac80JmR68cWN2YE8H4+T62TzkKqOeaJ+K2kZCkLHQHYHW6JT3MdnF5hAUkcD5oPkbtUtmnZ1JYdjWXfe9tny5k1OLRWf8THRIPDKXEJDzpo0ayuQuYZIWtGHSTpxvtSjDm5FGi2xXm4yMknS0RJPxuktc7HyPuba/xFAXtupoqyW8qK7gMxHJrqUcfdTrbL172ee9dQ+bzObi0g4DOxTlZxsHR537U+41leHR12rPbIyaby3HA30mnDB3HVACT3FX+TQ1eWfRmXRYHUr+oQvbCOVTsCs2zfhqytss93LAWZ9Fdn0itRaRSPVVS7htbuBobhA8bfzH5UPEvWq4Mw0Qr6msTBMmhA+tvQNf6fxsVRxeWtJmeO6xUTOn8Snp3TQ2DhjlzUgvQqQJ6AV5PFImMj6n2STWjyrUswrM+tSvuPl/lLC38MtLh7IQXQIjllfnpDb7UiyNJKVLN1nf8K960vwp4bOUwt0J4WeCQgto8jp5FF8Nh8VYsUtrTRHu3JrheiUFM7MkId2JmFsL2fHOi2k/PYmNh/2py8C4FMZjZL26Td2bhmcf7F9qN/UzQECBDx2Cip58iFg6LyF4PPHQJGQher22dVWW51XxB6h+A2UsqxUPr1dJ4PyD2qzg7szRNG5A6RQrJB44SXJUqnSwbj34NLkfjPF4W4eSa7WRwNCOP1En+1D4nNk6NyM3jyKNsRG2yw8zXUT8jtQnC3cqW81mSSiLpVqXLJeZ6ytLuUC0tWZXSD+L1f7vvqiqWtpjdlBtz7n3qyeXSlHgRpgjju1gb6kHgvC20UNxNeWaC+MjPHK3fp3xqiWS6GbjYfX86DXGdSylW4aQKIzvXyKDeJvH9kiaxSGW4bXJHpT/AJqvSbL+4dirWcEbFy6YrHzSXUoVEG1LH3+KyMeLrybIzTznqWaQsD8D2qjc5W7yzM15M7Etyp4A/SoIIU6HEn8Jq+vDBrPlFLZjCWsn4kvbm4Euv3K9lqGyyct/kYluw305IBAq1YRQyRqvT17PYU32PhiFAty2lPcIaq2cJa18ifcunmgEhBk6/ssOiR/RQ+vXP3r1a4k3lsDBGsbjtsUWjxUh9ZRePYD2owIFt4ElRdADmqfxLFtybW9tFV8RmIiFW28wa/EK6mz9sowHkzJ06966p+NYr5GmaOZlZJYWCsO5PAplwFz0W+urqIJJA7D8qznEX19d9JmjVo/bZp3xV2kYCsAB8Vu1cYcjieLe/qVTcabfIRwivwVHVrfzUkN0JZQmho/ApTvL76OYIxPltypph8KMLwyTBSygaB9vvXnjx2Szxb6mubgU8hKWKxEWXlynmqxhknKE79hVzEf4WYm3uUla4nkiB35ZP9KIeE+mKzu3LctdSaH60U+qnWYOj655FWSB6lLdhmFLXHW629tGsUajQUCku8mEWZm8tAu2/DTnH0XcAICtIOdGlvIzo9zILm3RmDaHHIpTsFHcYiFjgkYlV9NvpPv9quSG3ucfNBcXnSjqQeO386G/+HZuCV+xPFV8ve2uOsZJJ7VpoiNEgFh/TtRVsGIyQ6MvuZfnf2hb30lkcm15FFwjsxPHt3oFfYma7liSMafuSTxr86IXtzA17I9tGUidtqu96pz8J4uwukuRenbyQhUPby97P/FbfJNdfHw+zKlYYv16nuTLsuOtbUSM3l9C7J5OhU89xfXUDS20Eko7egbpUykN9bghoJB0gsGVCRr2O69+F8t4hW0SLHRyyoT1bA2N1hf1Sq+Z/wDJf+bvxEZsH4NyXiJmlyUjWdup0ARtm/SjWP8A8PcViHukyMkV7DMAELDTx/evGLzOcggg+ttpEKtt/gir0+ZaWTznVHG+QRzqrfzNmDoSqyadMAweCcRilu7xg2QgUEdJGjF/zxSdgvDdznJZmtgY7UsQrn43Wkpkxa3JlVgYnXTxa31fpQ/GZWFJJIIE8hOskRga1umVXuN0xdgz1IPD/gdMRM81xN5wA9O/mprlrma5FrHBuBu8m/w0UyE80cKyeePLI4333XzAXLygveRIgb8Gvek2WeU5QZ6wS3FrMEuSGhU+nqPemVsvjWPkyWo326eNUMjhScu8vR0qdovahd5bNedF1ZyQLENg9R1zSTkaBGuNcKV2LCBfsUFdST9NfOSfq4U0da666u6nZMqxtzGbVI1Gni9/kGiVvehG0ODQa0gkJVLeJ3J/2rThhfBt5e9L3YMEZ7g/iNegp5SU0DzMrvS1j9CSWax5ww2c8nlgONya3oe9a5Fa2mPsI0tE1DGmtoPt3pfxGBtcdEFij1odzyTRU3iWcMokOoip3v24rD5PNW67yUZLicY1pmwR4Vl8vFvJOu4pbiRlb3/Ee9FpxGqErz8UI8PL/wDS6rsEFmcfkWNSyXAHTzwBrk0HswfULYaUq8kakgsp0aUGyrG5k831HrPfv3r1feI1s45vpCJJ41J47CkCLxRb3MzB2KSMSSGGqG2ts7jaHAJmjpdRyaOtVZjYEek8H21waRosjPGodSwX7jj+dFrLxFG6dD6DdqrFM9S4LB9xiWysJNibHWbkne2hXf8AauNhYKzNHbmMnWwh44/OqlveBx1B/wA+a9Pfsh2y9S/K1JZ8wmR4r+pat7T6WILbzhl6iSkybGvjirGPEdoekRxRKSfwcChrZa3RAXYID79qFm8a6uJYVlISUAqfmuV23CYNlY8dEaLvKW8QIaRTVWBrbJFhBGCAOW7Urti7v6jyn7nkFj3ovFbGzsSLaRnlDbZFPJqyBKBMqXsE9vkJDGAYYl23uSftXpplAikaEDYG2Ve2/mrn1MyLD5lsG806IGiR+fNXscqzwSTXVrJCB2RzwddjxRiATs+vjfNMYCroDe3NX7fEPPGr26kmM6Oux+1UrO9S6j6gSNDWkJNeriaaGyKwTOh6tuY98fn7VBnCer6DLfV9Npj5XT8OywA3VG6w3iWYBYccsSBtkeYtc+Qv4liSNZmeQ9SBjst8/wDzXh8n4gtmiF7NJChJ6yib0P0oZMD30ORtruSK6tD5wPq9QNdRC98SWNpdPbTZBEeLSnrXk8b2d/nXV06HsXirO0toxFCi6HcDmr/SijgAAUMt79fJTkdqhusqkaH1CqJYse5pgZCM90qd27Ur+KMtHFi7olv/ALZ4/Sh+Wz4QMevikHxFlri+XytkRuQNfNWOPxbLPy+om25VGR+fxVaYTw1YlZRJO0AXyVPJP3pBvPEudyYNxKTbWYPSqx8A/r70PeHYG+dDXPNfJmnaCKFnYxJ2TfFbA4pUiZ/nuxhxM/VFIH56o2DHf2pdiiMd1EAA6lho+zD4oxiNtDMh5HQR/SloNNb7MDdcYPKHuPypvJqFi/8AMilvEzSoA2Juo7W4/wBCZeuEk718g/l/ahWTmD+IFtQvkReXtJAug7e9B8RBOWE06GRSp8tC52h+ftU2SiyBWGeeZWjTgL1c/wD9+VYpQk4Jplx49w1Z3strcFJXPo4JFGo8iJV9EgB+CaS7W7eC6MzEFXUBuqpLq7VZd20gY/iKka/l80a8Z2OARZuVe4z3F99Q30h6dN7n5+aveHo3M0UcsfU0R+5A+9AvD9tdZqZGtrYgRH1Sex38fNaLbwW+PtDHGyNNr95I0oQqf1qBQQ2N9QbOQPHqC58hI87tFG0qxk9ThfwDW/cVQxmYkysvTFbgCWRU3L6epPkccdq95/Gyz37TWF35CsiCeCKQMJNfr3NW7PG9LGGH69JjGfLmYLqLnsONfNGR31Kuwq1pIsQhtbK2Verkyy73+Q1U0Vk0MJ82C3ikJ9UizEAD8tVBYSXtjKoulv7t42OnZ1Oz86GhVy9yWRmtHhiiV/MQAxvDp9n8iBU+pElx8dukslopHmoodiiELz/eoMvhpMmzRsZUiAHT5cvSd0QTN3duiI+OQnWtxHe9d9bqaDxGsobRt06W6SJCVO++uRUHYQH6i1b+EnhnWUXN8Sv+653x8dqKXIkufOtZI5z5QBbXHVv765o7FkriVAyLAQRseo/8V7F/ce6QfHDn518UIBnRbkxbTOZDi8exbktLEWYn7mupkW/mdQyGEqf/ADH/AIrqnud1MgfLMkYVSSdaoDlPECwgq8nVJ7KDSnkc9cynohPlr8+5qnaIZZFeRiSeT1Gm8fg+R1o+3kHOo1XEslwI3f3G9b7VTmtWnyMEYHHfZ7VqXhXwtYPh7LIyysZmj6ijAFaiEeMDyMttDcrK/QrA8Iav2clEHxqJTVGY6YoX3hi4tseL1ZI5k3phHslaFx425uEUxW8rrruqE1pWNsZMcGjEjPBIfUjD8IPt/wC9Vci154dZJcc5ezlJ6VJ/0z/xSxzWJAzuEagO9iLb2lxZySLNG6lkGl6SCd0q3cMttMSuwyse4rQctlbm/vo7y6bTRlVU64HIpb8UwvBlblYmSZOvZ1wRurikk40WuDsQWmWmeNVjdEkX+F13upIL+4uArXbhuNjXt+lBLo+vYRlP3r3ZtM7xxRsoLEKC3tVbyVH3I1gWEPTyhLYdXudDdGcD4buMvHHeyuI7WI7OuDr3/KvmK8LPMv8AmlxEsivx0zbBBH5cU8WglsrWCwx300kAIB6idnuTv2obeUD6gBcjJ4fjscfbKfMgijjGinWAeD3/AFoLm0uLzMs1pJbWo6RLIJ36dp9t8Hj4qjlrG9uJXlhxSyOq6811V+pQPn3FT3ePyt1LBdkLNMsPlBZAgCAjkdPt7c/aqLN5GGoyBGXNTie4s44xEPMhWOJuuRvYOeONHR/I04W9vlrfCW7jKZBVWJFlU+XwToHW13rn+lV7RsgVmQ2axSmLYaJgjnkFeQO3B5qrGniJrqRZkHluNsHl6urnjleN8fFCBCOQpZ2HleXLFk79ZAAQxVTrf6aovaWpbbXtxPeOCCpYKp4/Khlu+RijMc1pLEI12xjMbKB7HkjvXrF3730U8ttczkQ9/Qh2fgEEjddk4LsK428ucjAk9zYm0nVz0I7K5UdiQd+4r7FgbKFZRDZKqSv1uu1IZvc8mhGDvrrLCVjcPDGpARwgIk5I2P5UXW3mJH+ZPz/+Ie//AMUPuEylDksRWAigEcMLrGi6AUrocfnVOa5uI8ilvDaSyxsCxkSRR0nfA789vmuAFwptHyBbaljoaLDeu3xwalWykXSrkXHbQ8gD/vU6YMFvYXUjHpt7qBF9KpFMoGu/z8k11FPppeP8wkPG+IRXV3c6fltY996IWicflXV1byRJmrz5z9neEYoV97YoCPbQoX4PH+U/SXI04bzAR8nmurqyLv8Acxyeo1WuRPleTKnU+yvV9qF5czPbi2LbLNxv21XV1Fxx+YkWf6wPJYSrb3DRqruFPSpbXNJeXvrV5mjuY5be9AHVKhBDH7iurqdybGFoMVUoKxcmuHZiNhh23rW6afD/AIRuLy3GQvZDb28TDtpmb41o/wB66uqp8rsezLGACMkbTY/zxPG8ahh6tqx13I/lqqmKyGSyE8wtZhHFJ0xoH/FtiPjgdq6upbE7IE0CyxuWceRb+IZltIkEbJJboxVt8647VUvfD+fjuv8AwuRNzCxHU8nQjA72dAL25rq6uEiMWOsrwXCtfXLMFVU6iQTob+BU2Fu8dNPdR2DM7QN0OX2NP8ciurqLJEJBfOSSCYqFYEkjfrP3qhjMJaY2ExWUUEKMwdwqDRbffkfaurq7J2yW0sI7G3SG0WKONNFVVAAPVv4+5qW4RorV364wUQkegex49q6uoZGkyGzs43WC6VozL5IQMyc9PVvXb9auiEqPS0XbY/dj2Oh7fFdXVMmSrbqNgtEOdD90Ow4Ht8V1dXVE6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130" name="AutoShape 10" descr="data:image/jpeg;base64,/9j/4AAQSkZJRgABAQAAAQABAAD/2wBDAAkGBwgHBgkIBwgKCgkLDRYPDQwMDRsUFRAWIB0iIiAdHx8kKDQsJCYxJx8fLT0tMTU3Ojo6Iys/RD84QzQ5Ojf/2wBDAQoKCg0MDRoPDxo3JR8lNzc3Nzc3Nzc3Nzc3Nzc3Nzc3Nzc3Nzc3Nzc3Nzc3Nzc3Nzc3Nzc3Nzc3Nzc3Nzc3Nzf/wAARCADHALQDASIAAhEBAxEB/8QAHAAAAgMBAQEBAAAAAAAAAAAABQYDBAcAAgEI/8QAPhAAAgEEAQIFAgMGBQIFBQAAAQIDAAQFESESMQYTIkFRFGEycYEVI0KRobEHJTNS0RbBJGJy4fEmQ2OC8P/EABoBAAIDAQEAAAAAAAAAAAAAAAIDAQQFAAb/xAAnEQACAwACAgICAgIDAAAAAAABAgADEQQhEjETQSJRBRQjMmFxkf/aAAwDAQACEQMRAD8AfbqUx6CjmvkTXBFKbeL0nmLJCAg9+4qveeM7oTobJkSMDlZF/FSFQtHH1DPiRfOMEMw2xbY+1Z/4n8PD6gNGOGHNM1vnP2rkDNdFEkIAVR2A+1Erm3EroeGFLdWRsMs1lSsU8HgFisplUbLpo9Q9xTD4Yu0ez+hvIiZYz0HS/jUdtmjVnZqg5HeqXmLa3TwqoGyefc0Y0iEOupcyNv8AXW7QkkKw1U+Ot1tbRYFA9Pc6718imXoHzXuORiCdE107IuZPMSw5KSz2FIAK6BO6s4x72SKVrk7Rj+733196JR2sBuTPcRq0o4BIogYVcAgDWuK5uli7NAi4zDzx1d9H+1VriQJDsEdq+5pJorsmJdjpb+1L7SXzp0mOl9RE9z3KP1Dp2RxQZrRpLsMqkDqBonbRyJN++jot5Uba0BvdduTs2LVxYOsrlt63uiFjcQwQ9Ld6JX1qSWHahkmNJiJBNQTvuSJaS8hPKgfzopYX4AA6aSDDPFcFdnp3TRi4itvvfP3oCoHqTscsPm1tmYeQJCw7E6ooPF7g9P0qDX/mNINteva3Ycr1Acar3Pds8pZjpXpyF/HoxbYWjhPdfXyJca6GNwNgH7U7g/u143xWbYhDLZwsGOluRz88U+39+thZi4l/Auur8qZXpHcFs+oOTG3MbSARjRcsNH2NdRmG+tpo1kimRkbkHddU+InaZ+bIchaInSz8A8n/ANqurcW2QjMMCrz3djzSlbQwSAF0I/8A22aL2kkFqwMOlPvxXMM9Ryxhg8NQKPNa9m8w+yDir8N/Pip4jP5jQDhur2Fe8RmIVhVXMrtrsqdq+5dIcnAyRli3+wtrVUzY4b8paVQR1HC2u4Z4I5YmBRxsEUCykifV+ZvmgOIuTipI4ZJ2YH0he4FTeJsnDCq7cBiatKQRoimJB7jTjpkdBsg0QNzFEhJKgfnSNhcuilUkfQYcGiV21u00STXCGGX8SsDvVScHuT5Qw8uQWXrs7D6qJj6irAFf+aPQKxhUyIUbXKn2r3jLe2tsfHHZAiHWx1Esf13VLMZzH4lC91Ogb2QHbH9KUzQCWbrJHeWSSS7I+RVSTFxLGWCDdebLxPj7+VUjfoY8jr4o0ArpvYIPPFB0YJRh7EUprMbPoAqnLZuzAQqS2+NU3yW6nfFVxaBW61OiOajJH1AviPG3NlBaXUoIM0frB7hhQISHpPzWgZgNkcSrzaYpLoapOuLMoDxROIK7BawLI2yOfyolbqsUPLULd5YnIAOhUP1zl+ljqgzYcIMyebsjY3zUc0yTB0Tjp7VD58aoCW2d1FCQLglTtWpy+oB9xqwDN+yuosRqZT/WmbxFeI/h2RGcMx470mRXyQY2S0IYMxBU6qCO6My+VO517c8U2xx4YPcFVJOmMOAnb9nLs79Rrq94aALZDTggkkV1VgHyEc2YVZR9SqTJrq9hRARrGR0OC33FecLYXWTcLbQjSjltVevsTLaB1lC+YqlinuRVjRvcb4Hx2fYcjPE4AfQHt7UxYXKyS9bXDqYxxwNUgicTJu231juO9XrC/NqU+pAfbDSe1DYoKzq2IMfo8bcZa6IsIzIyaY74AFKPjq2mhviso08Z6To/ypgHjUYS+gkhUmBgPOA+Kk8X3sWcDSRW6LG0SypcAdx8H8qimv8ACRdZr4YpeGrvy7qPzwXX/brdOGXmt5pLVEI8zrDnQ7AUoYi06Z2lKl1Xu3b+VWxdSDIRmKJ1BGgNdVQytC0TS7bIvBipF6yo1r71ldzNFeZGd5+pwWJDFiTRbxTnXscXFao4NxN6mI9h/wBqRbe7cOAeeeeN0IQ53HUsFaMcTpaTJGZZBFMGUEDZXiruE8TZPFXylriSaBToo5Pb8q8+H1juUu5fJ0be1eRdn+LgD+9CLuNCeok7PPfmobAI9R5sd9Te8fewZC1S4gYMrjfB7V2QIjtJCp0xGh+tZp/h7nFsvMgkkcREDhvY04XGbtbgogZiC450dUypA3szP5ANZwCEbiMpGqwkjp5I3wx+9VWiSWNiB/6ge4q+nROvVBIr/OjUM0Lklk4cf1+1WmpUpolJbWD4YFmsUOzr2+KS8vG0V30p81oU00cULPL6SvcE6pajyWKGQRrpOvZ7mqOYZc3qU8Vg7u+YDsD8mrM2Ils5DGeSO2qdrK4xs67tWEba40a9W1tGknXdadidgn3rj5AdSQREiaNhGOsaYV58s6B0dH31TN4rgVwhsox1k60KHY1pPTaXkJjlB5371KgkbIY51DOKtSllGNkfrXUWihVI1UdtV1HkXsxqO9vMHezY+2i6opG2GXuB9qYv2TJe4lpiGZ2Q6ZztuaTPETSR5VJXnMG98kU6f4eXT3QuVZ3kiCD1HtROg2WUsJXJmV7gcjaOzpBIFB4IqFJbl2WOeLfT7qOa360sI7sMZo1MQPA13pV8Q+FrGW6JhPlSe4U1xY56nBO/czeeOaZdJG4C9tndN+Fm820so2Xa+WwZSKspg1gi6F9RA5JNecFjpLudLaPasGJ591okLlT1F3BFI7l/ItBjsFc3skCME6Sqga22+KzS9yF1JeJIrFXI4UHjk1qnj7HnG+EJhbiSUF0MnVzpd81nlpBZXmUx8ttDJChI81HJKg77qfiuzBsJWDnBF27MnmkShg+/c+3xXRq5XqX2pp8S4BoMhL1MWMh6k0ParOD8EzXUYkaXpB9iKHzGRprKtgkPge4dlzVuIyQ+PkYuT+DpIP8AXVRExXSAxuvbkb5p6wfh2PHwZG29LLd25jc+/f2/rSTnsf8As3JJHBE2td1HHNA35CMqYqx2R4+8fF3ALKGjfggjtTpZXkYihJbhnB0eeKR7u3mVYjImuvsD3ohaZBoJYwGBMY5B9q6sYcncjCuxuvr+8h1Phyp6WBZD/EPypysrr6mzSZ+G1th8UhWF4k0XmcAD3+aN2d5I0bwq3BUkD9KtV2AHJl21lvUW/F/iRZ8o1vFsIvpdh80vx3ry3AhKhz2FQQxSzXF2sg65vNb06+9MmCwDW3TcTL62/pSnI0mNqQkgGVMbfXMM0hBK9A/DunTG5p8li2AU+fF2+9Lf/T0zXUswfpU81ZxYewBCnfUSN/el6DDNZBlyy8QLeytBIfLnQ9j815lzbXizzTMqzwbAI+KTb+yv7bLtcAE9T72O3NG7+axtrJeshZ5PxfepUfQkkH2Z0Xj27VArqdjjvXVUhs8e6Biyc11RjScSaB4owNjfNAvkRtr3Iq5jsdbWFmIIECL79I71JmGECxEmoIbwMvemuNMmn/WEYXCLrsBSLkBPP4gnIVwvHQ3tTWbgFSAdn4FD8pA62ZcjRPIo+PV8toT9wr38Ky0F28kkcdx55VmUdwO1eLJ/orm2vmYKkEPW41+JT7VBeylYLjf8R0f5CvPiS6NrgraLjomjCk65GjW3fxkrTxWY1dzO3kYt3+Rvc607G6mVZC37vqOtHtxUePtZILYRzPwvt06I++qixV1HFeNGfSOsjZHFGPEBKQCYAejuFPA32/SqfP4wUK6evuX+HYPIqw7kyGOULsl+kcFjs0dwd1BI/ldXSO35Uo4q8jk0QR2qzJeQWb+cWIG+AO5P2rIKzT0fcaQbvGnMuxe48qNRbEjght7/AJapUmyEulOTjPmOdIFXkj70wYnPJk1lsxFKVUK77UhvxAD+9Er2ws3KXPSWZNhQ45G6I9CIHs4YPsbC1yVrHM8IR0JGj31rihf/AEak+SlWKQhSOphRy1u2VxFpeD7CrNjMYrqecsFBbWzSwfsST2MMXJ7OC1tzaWsm2B6Txzuht5d5O1lhZ26FP7pSBThex2sVtLkYY1JLbLUMvrRMgLSKa6iRzKJNq29L8Va49WjyMq3uVPjkEY2RLG6kk8kv1nljySaaVuI5bcSRtr7fFK1/frj72W29LiNtdQ96ms8rFMpUL07rXv8A46t6/Kv3KtXKdWxh1GJrxYwGlPFCTNbyXuy5ER56fvVa7vBOyW6oSdgfnVfJWlyuVt7YwlXdfSB71n/0WqQO/uWH5Ac4JeyN4klrKkZ9ang1nV3fXN3k1jnPKtoCni8xd5ZT9NzGUZhsfekjLA2+Zjdl0Q3xTrOGtVQdTsT/AGGsOGMa4md0VlY6IrqKWF1cPaRlY+NcV1V/IScMafEubgngVYG6mHwaD2+SZIWd+rSjZA70HtiYLjpk9SfPxVyVkkl/d8LTauI9p6EP51rXswjJcvdW0cttdPG+9r0jn9RRmK7nu7QRXLBmCn1Ad6XrfjWu1G8ZyV9+a2auBXSPL7mfdy3s/H6gTKNopF7s3NXMhawZGyx8FwzhA52U1s8cAboRmpwMsFHZCx/SqT5NM2La3umaKKCTqHldyR2pXNsAH/cmpPWSFMNJj8lFLIjQSCQpItyuldfYndNs/hy5ubR+mW2mV1/0423pauZnIWWTxH0M/W6KoId+Cuh80C/wwyLwZz6eVi0TqQob35qg/I76HRllV+4h3dpe4rIPasjj1ejVTxMzXhW5lCSQgdKyccnvWo+ILW3tPFHVdRqY5huPqXsfesu8VwdWdmljX8Vyy8fAA1VZqCHH6MtC7UP7EO2OZfD5COXqjlilXQY+4Htunzqe6wsV8qRgTsQETZ1WRzSKsVqrDciMdrr2NaTgsxBH4PaOR/30MnWiLySByT+lE1ILmuI8yPykN7hclj+i6kbrjc89HJWieHwVxeRrPLMVjDE692FS43xRb5vGym3Yjy152Ne1HMWpixaFm36BzVSyo1t4mPFxYTOvEJexmks4pG8pjtlNL9jKIbiRZY+tj+E9XaieemM2TnYnfrIoGkmr0b7e3FattPhQpEqK3m52FfGixLkLSaABRPaoxCn+Id6GW7skfUp5BqTL3Ekk0EMqjSRnpOtcV4tBtSDWlxGJrETZ7hWzmaS+tH3yzgVq9vYWzXEN5NGHnQaUn2rMPD8KyeXL07kifYFapaX8X0vXc6RkG9brN59vlYE+5aWgogYeouePkkkvbaSAM5I/CBVK18ELfzw315HrQ30EVZbMteeII5Ej6oF9I+9PllPDKhL6UfFdyLWSpajE1p5MXETMpa21nciGKNQoQcAV1HsylhLedR1+ED+9dWbH7Mon4m7VIs0MRHmSRp/6iK9/saTJz9Mk7xx/CHW6vN/h/btGXVmJHuTutNP5MVAKBAPDNne9SpFlcenpe8iH5tRzE3lvOw+muY3IP8LA0mZbwnNag9KBgO+hSc01xjcgTbSNHIh/hNNX+VLdFYqzg+Pex+z2xmr8H+CIkfrU9r4K/wAuW/gvNAReYyMPtug31s14tzc3SalaBesAd6a7bxNiZvDUsNvIUuDEIwjDvQ8xgwBnVDBF4SN09LFmLAgc0IwGRmxmYSfRby33rfcfFGoFcrJ5KkyCJiAB9qV41kWbcg0x51VEoSmgejHA9zVvEGVs/FGLjeKN0ljIOzwyN81m1679EqufMuba6LO2vxBtaNMGERreLzw3UhPKkV9tMbHkrm8VI+p5Lro2O5U63/KtKivzoB30Ykv4uYEv7Lrs0v4+VAHK9hur2OhnntGMDchTwex47VrUHhnEixFpdwxiArrp+atYvwzh8MOuygaQnkGRuvX5VRttVrvMCMCnxyZP4Kt1Q3kfIYD1KfY7rVo1H7LA+FpX/wAQoZ7HI2OXsoY0jkVo7oAaLAEEHQ96YorhZ8Is0J2jx7U/bVL5Z+SwPnRhVjAZj9/ITkLjnjrNDpAROjgHQPer08Mk+T8qMEySyaA+5NatbeHsVBhrfH3luGUMJJdd3b7mtPkuq1Bf3EVjW2ZhlbG4uYbS5hgkdEjIdlUkKPvVWyidpQqqTv7V+ibSC1gsEhsoIo7Zl0QF/vWdzWFra30yQxr6JD2Gveqac80JmR68cWN2YE8H4+T62TzkKqOeaJ+K2kZCkLHQHYHW6JT3MdnF5hAUkcD5oPkbtUtmnZ1JYdjWXfe9tny5k1OLRWf8THRIPDKXEJDzpo0ayuQuYZIWtGHSTpxvtSjDm5FGi2xXm4yMknS0RJPxuktc7HyPuba/xFAXtupoqyW8qK7gMxHJrqUcfdTrbL172ee9dQ+bzObi0g4DOxTlZxsHR537U+41leHR12rPbIyaby3HA30mnDB3HVACT3FX+TQ1eWfRmXRYHUr+oQvbCOVTsCs2zfhqytss93LAWZ9Fdn0itRaRSPVVS7htbuBobhA8bfzH5UPEvWq4Mw0Qr6msTBMmhA+tvQNf6fxsVRxeWtJmeO6xUTOn8Snp3TQ2DhjlzUgvQqQJ6AV5PFImMj6n2STWjyrUswrM+tSvuPl/lLC38MtLh7IQXQIjllfnpDb7UiyNJKVLN1nf8K960vwp4bOUwt0J4WeCQgto8jp5FF8Nh8VYsUtrTRHu3JrheiUFM7MkId2JmFsL2fHOi2k/PYmNh/2py8C4FMZjZL26Td2bhmcf7F9qN/UzQECBDx2Cip58iFg6LyF4PPHQJGQher22dVWW51XxB6h+A2UsqxUPr1dJ4PyD2qzg7szRNG5A6RQrJB44SXJUqnSwbj34NLkfjPF4W4eSa7WRwNCOP1En+1D4nNk6NyM3jyKNsRG2yw8zXUT8jtQnC3cqW81mSSiLpVqXLJeZ6ytLuUC0tWZXSD+L1f7vvqiqWtpjdlBtz7n3qyeXSlHgRpgjju1gb6kHgvC20UNxNeWaC+MjPHK3fp3xqiWS6GbjYfX86DXGdSylW4aQKIzvXyKDeJvH9kiaxSGW4bXJHpT/AJqvSbL+4dirWcEbFy6YrHzSXUoVEG1LH3+KyMeLrybIzTznqWaQsD8D2qjc5W7yzM15M7Etyp4A/SoIIU6HEn8Jq+vDBrPlFLZjCWsn4kvbm4Euv3K9lqGyyct/kYluw305IBAq1YRQyRqvT17PYU32PhiFAty2lPcIaq2cJa18ifcunmgEhBk6/ssOiR/RQ+vXP3r1a4k3lsDBGsbjtsUWjxUh9ZRePYD2owIFt4ElRdADmqfxLFtybW9tFV8RmIiFW28wa/EK6mz9sowHkzJ06966p+NYr5GmaOZlZJYWCsO5PAplwFz0W+urqIJJA7D8qznEX19d9JmjVo/bZp3xV2kYCsAB8Vu1cYcjieLe/qVTcabfIRwivwVHVrfzUkN0JZQmho/ApTvL76OYIxPltypph8KMLwyTBSygaB9vvXnjx2Szxb6mubgU8hKWKxEWXlynmqxhknKE79hVzEf4WYm3uUla4nkiB35ZP9KIeE+mKzu3LctdSaH60U+qnWYOj655FWSB6lLdhmFLXHW629tGsUajQUCku8mEWZm8tAu2/DTnH0XcAICtIOdGlvIzo9zILm3RmDaHHIpTsFHcYiFjgkYlV9NvpPv9quSG3ucfNBcXnSjqQeO386G/+HZuCV+xPFV8ve2uOsZJJ7VpoiNEgFh/TtRVsGIyQ6MvuZfnf2hb30lkcm15FFwjsxPHt3oFfYma7liSMafuSTxr86IXtzA17I9tGUidtqu96pz8J4uwukuRenbyQhUPby97P/FbfJNdfHw+zKlYYv16nuTLsuOtbUSM3l9C7J5OhU89xfXUDS20Eko7egbpUykN9bghoJB0gsGVCRr2O69+F8t4hW0SLHRyyoT1bA2N1hf1Sq+Z/wDJf+bvxEZsH4NyXiJmlyUjWdup0ARtm/SjWP8A8PcViHukyMkV7DMAELDTx/evGLzOcggg+ttpEKtt/gir0+ZaWTznVHG+QRzqrfzNmDoSqyadMAweCcRilu7xg2QgUEdJGjF/zxSdgvDdznJZmtgY7UsQrn43Wkpkxa3JlVgYnXTxa31fpQ/GZWFJJIIE8hOskRga1umVXuN0xdgz1IPD/gdMRM81xN5wA9O/mprlrma5FrHBuBu8m/w0UyE80cKyeePLI4333XzAXLygveRIgb8Gvek2WeU5QZ6wS3FrMEuSGhU+nqPemVsvjWPkyWo326eNUMjhScu8vR0qdovahd5bNedF1ZyQLENg9R1zSTkaBGuNcKV2LCBfsUFdST9NfOSfq4U0da666u6nZMqxtzGbVI1Gni9/kGiVvehG0ODQa0gkJVLeJ3J/2rThhfBt5e9L3YMEZ7g/iNegp5SU0DzMrvS1j9CSWax5ww2c8nlgONya3oe9a5Fa2mPsI0tE1DGmtoPt3pfxGBtcdEFij1odzyTRU3iWcMokOoip3v24rD5PNW67yUZLicY1pmwR4Vl8vFvJOu4pbiRlb3/Ee9FpxGqErz8UI8PL/wDS6rsEFmcfkWNSyXAHTzwBrk0HswfULYaUq8kakgsp0aUGyrG5k831HrPfv3r1feI1s45vpCJJ41J47CkCLxRb3MzB2KSMSSGGqG2ts7jaHAJmjpdRyaOtVZjYEek8H21waRosjPGodSwX7jj+dFrLxFG6dD6DdqrFM9S4LB9xiWysJNibHWbkne2hXf8AauNhYKzNHbmMnWwh44/OqlveBx1B/wA+a9Pfsh2y9S/K1JZ8wmR4r+pat7T6WILbzhl6iSkybGvjirGPEdoekRxRKSfwcChrZa3RAXYID79qFm8a6uJYVlISUAqfmuV23CYNlY8dEaLvKW8QIaRTVWBrbJFhBGCAOW7Urti7v6jyn7nkFj3ovFbGzsSLaRnlDbZFPJqyBKBMqXsE9vkJDGAYYl23uSftXpplAikaEDYG2Ve2/mrn1MyLD5lsG806IGiR+fNXscqzwSTXVrJCB2RzwddjxRiATs+vjfNMYCroDe3NX7fEPPGr26kmM6Oux+1UrO9S6j6gSNDWkJNeriaaGyKwTOh6tuY98fn7VBnCer6DLfV9Npj5XT8OywA3VG6w3iWYBYccsSBtkeYtc+Qv4liSNZmeQ9SBjst8/wDzXh8n4gtmiF7NJChJ6yib0P0oZMD30ORtruSK6tD5wPq9QNdRC98SWNpdPbTZBEeLSnrXk8b2d/nXV06HsXirO0toxFCi6HcDmr/SijgAAUMt79fJTkdqhusqkaH1CqJYse5pgZCM90qd27Ur+KMtHFi7olv/ALZ4/Sh+Wz4QMevikHxFlri+XytkRuQNfNWOPxbLPy+om25VGR+fxVaYTw1YlZRJO0AXyVPJP3pBvPEudyYNxKTbWYPSqx8A/r70PeHYG+dDXPNfJmnaCKFnYxJ2TfFbA4pUiZ/nuxhxM/VFIH56o2DHf2pdiiMd1EAA6lho+zD4oxiNtDMh5HQR/SloNNb7MDdcYPKHuPypvJqFi/8AMilvEzSoA2Juo7W4/wBCZeuEk718g/l/ahWTmD+IFtQvkReXtJAug7e9B8RBOWE06GRSp8tC52h+ftU2SiyBWGeeZWjTgL1c/wD9+VYpQk4Jplx49w1Z3strcFJXPo4JFGo8iJV9EgB+CaS7W7eC6MzEFXUBuqpLq7VZd20gY/iKka/l80a8Z2OARZuVe4z3F99Q30h6dN7n5+aveHo3M0UcsfU0R+5A+9AvD9tdZqZGtrYgRH1Sex38fNaLbwW+PtDHGyNNr95I0oQqf1qBQQ2N9QbOQPHqC58hI87tFG0qxk9ThfwDW/cVQxmYkysvTFbgCWRU3L6epPkccdq95/Gyz37TWF35CsiCeCKQMJNfr3NW7PG9LGGH69JjGfLmYLqLnsONfNGR31Kuwq1pIsQhtbK2Verkyy73+Q1U0Vk0MJ82C3ikJ9UizEAD8tVBYSXtjKoulv7t42OnZ1Oz86GhVy9yWRmtHhiiV/MQAxvDp9n8iBU+pElx8dukslopHmoodiiELz/eoMvhpMmzRsZUiAHT5cvSd0QTN3duiI+OQnWtxHe9d9bqaDxGsobRt06W6SJCVO++uRUHYQH6i1b+EnhnWUXN8Sv+653x8dqKXIkufOtZI5z5QBbXHVv765o7FkriVAyLAQRseo/8V7F/ce6QfHDn518UIBnRbkxbTOZDi8exbktLEWYn7mupkW/mdQyGEqf/ADH/AIrqnud1MgfLMkYVSSdaoDlPECwgq8nVJ7KDSnkc9cynohPlr8+5qnaIZZFeRiSeT1Gm8fg+R1o+3kHOo1XEslwI3f3G9b7VTmtWnyMEYHHfZ7VqXhXwtYPh7LIyysZmj6ijAFaiEeMDyMttDcrK/QrA8Iav2clEHxqJTVGY6YoX3hi4tseL1ZI5k3phHslaFx425uEUxW8rrruqE1pWNsZMcGjEjPBIfUjD8IPt/wC9Vci154dZJcc5ezlJ6VJ/0z/xSxzWJAzuEagO9iLb2lxZySLNG6lkGl6SCd0q3cMttMSuwyse4rQctlbm/vo7y6bTRlVU64HIpb8UwvBlblYmSZOvZ1wRurikk40WuDsQWmWmeNVjdEkX+F13upIL+4uArXbhuNjXt+lBLo+vYRlP3r3ZtM7xxRsoLEKC3tVbyVH3I1gWEPTyhLYdXudDdGcD4buMvHHeyuI7WI7OuDr3/KvmK8LPMv8AmlxEsivx0zbBBH5cU8WglsrWCwx300kAIB6idnuTv2obeUD6gBcjJ4fjscfbKfMgijjGinWAeD3/AFoLm0uLzMs1pJbWo6RLIJ36dp9t8Hj4qjlrG9uJXlhxSyOq6811V+pQPn3FT3ePyt1LBdkLNMsPlBZAgCAjkdPt7c/aqLN5GGoyBGXNTie4s44xEPMhWOJuuRvYOeONHR/I04W9vlrfCW7jKZBVWJFlU+XwToHW13rn+lV7RsgVmQ2axSmLYaJgjnkFeQO3B5qrGniJrqRZkHluNsHl6urnjleN8fFCBCOQpZ2HleXLFk79ZAAQxVTrf6aovaWpbbXtxPeOCCpYKp4/Khlu+RijMc1pLEI12xjMbKB7HkjvXrF3730U8ttczkQ9/Qh2fgEEjddk4LsK428ucjAk9zYm0nVz0I7K5UdiQd+4r7FgbKFZRDZKqSv1uu1IZvc8mhGDvrrLCVjcPDGpARwgIk5I2P5UXW3mJH+ZPz/+Ie//AMUPuEylDksRWAigEcMLrGi6AUrocfnVOa5uI8ilvDaSyxsCxkSRR0nfA789vmuAFwptHyBbaljoaLDeu3xwalWykXSrkXHbQ8gD/vU6YMFvYXUjHpt7qBF9KpFMoGu/z8k11FPppeP8wkPG+IRXV3c6fltY996IWicflXV1byRJmrz5z9neEYoV97YoCPbQoX4PH+U/SXI04bzAR8nmurqyLv8Acxyeo1WuRPleTKnU+yvV9qF5czPbi2LbLNxv21XV1Fxx+YkWf6wPJYSrb3DRqruFPSpbXNJeXvrV5mjuY5be9AHVKhBDH7iurqdybGFoMVUoKxcmuHZiNhh23rW6afD/AIRuLy3GQvZDb28TDtpmb41o/wB66uqp8rsezLGACMkbTY/zxPG8ahh6tqx13I/lqqmKyGSyE8wtZhHFJ0xoH/FtiPjgdq6upbE7IE0CyxuWceRb+IZltIkEbJJboxVt8647VUvfD+fjuv8AwuRNzCxHU8nQjA72dAL25rq6uEiMWOsrwXCtfXLMFVU6iQTob+BU2Fu8dNPdR2DM7QN0OX2NP8ciurqLJEJBfOSSCYqFYEkjfrP3qhjMJaY2ExWUUEKMwdwqDRbffkfaurq7J2yW0sI7G3SG0WKONNFVVAAPVv4+5qW4RorV364wUQkegex49q6uoZGkyGzs43WC6VozL5IQMyc9PVvXb9auiEqPS0XbY/dj2Oh7fFdXVMmSrbqNgtEOdD90Ow4Ht8V1dXVE6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132" name="Picture 12" descr="http://s01.s3c.es/imag/_v2/ecodiario/ciencia/225x250/trabajo_EFE.jpg"/>
          <p:cNvPicPr>
            <a:picLocks noChangeAspect="1" noChangeArrowheads="1"/>
          </p:cNvPicPr>
          <p:nvPr/>
        </p:nvPicPr>
        <p:blipFill>
          <a:blip r:embed="rId6" cstate="print"/>
          <a:srcRect/>
          <a:stretch>
            <a:fillRect/>
          </a:stretch>
        </p:blipFill>
        <p:spPr bwMode="auto">
          <a:xfrm>
            <a:off x="467544" y="2276872"/>
            <a:ext cx="2143125" cy="2371726"/>
          </a:xfrm>
          <a:prstGeom prst="rect">
            <a:avLst/>
          </a:prstGeom>
          <a:noFill/>
        </p:spPr>
      </p:pic>
      <p:pic>
        <p:nvPicPr>
          <p:cNvPr id="5134" name="Picture 14" descr="https://encrypted-tbn2.gstatic.com/images?q=tbn:ANd9GcStrFS9a4E0BdvQj2CDpg6eiH24E9WNBoNUFVxsu_UVS_aD8P1B-A"/>
          <p:cNvPicPr>
            <a:picLocks noChangeAspect="1" noChangeArrowheads="1"/>
          </p:cNvPicPr>
          <p:nvPr/>
        </p:nvPicPr>
        <p:blipFill>
          <a:blip r:embed="rId7" cstate="print"/>
          <a:srcRect/>
          <a:stretch>
            <a:fillRect/>
          </a:stretch>
        </p:blipFill>
        <p:spPr bwMode="auto">
          <a:xfrm>
            <a:off x="4860032" y="2636912"/>
            <a:ext cx="2228850" cy="1657351"/>
          </a:xfrm>
          <a:prstGeom prst="rect">
            <a:avLst/>
          </a:prstGeo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4">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additive="base">
                                        <p:cTn id="25" dur="500" fill="hold"/>
                                        <p:tgtEl>
                                          <p:spTgt spid="5122"/>
                                        </p:tgtEl>
                                        <p:attrNameLst>
                                          <p:attrName>ppt_x</p:attrName>
                                        </p:attrNameLst>
                                      </p:cBhvr>
                                      <p:tavLst>
                                        <p:tav tm="0">
                                          <p:val>
                                            <p:strVal val="#ppt_x"/>
                                          </p:val>
                                        </p:tav>
                                        <p:tav tm="100000">
                                          <p:val>
                                            <p:strVal val="#ppt_x"/>
                                          </p:val>
                                        </p:tav>
                                      </p:tavLst>
                                    </p:anim>
                                    <p:anim calcmode="lin" valueType="num">
                                      <p:cBhvr additive="base">
                                        <p:cTn id="2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anim calcmode="lin" valueType="num">
                                      <p:cBhvr additive="base">
                                        <p:cTn id="31" dur="500" fill="hold"/>
                                        <p:tgtEl>
                                          <p:spTgt spid="5124"/>
                                        </p:tgtEl>
                                        <p:attrNameLst>
                                          <p:attrName>ppt_x</p:attrName>
                                        </p:attrNameLst>
                                      </p:cBhvr>
                                      <p:tavLst>
                                        <p:tav tm="0">
                                          <p:val>
                                            <p:strVal val="#ppt_x"/>
                                          </p:val>
                                        </p:tav>
                                        <p:tav tm="100000">
                                          <p:val>
                                            <p:strVal val="#ppt_x"/>
                                          </p:val>
                                        </p:tav>
                                      </p:tavLst>
                                    </p:anim>
                                    <p:anim calcmode="lin" valueType="num">
                                      <p:cBhvr additive="base">
                                        <p:cTn id="32"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6"/>
                                        </p:tgtEl>
                                        <p:attrNameLst>
                                          <p:attrName>style.visibility</p:attrName>
                                        </p:attrNameLst>
                                      </p:cBhvr>
                                      <p:to>
                                        <p:strVal val="visible"/>
                                      </p:to>
                                    </p:set>
                                    <p:anim calcmode="lin" valueType="num">
                                      <p:cBhvr additive="base">
                                        <p:cTn id="37" dur="500" fill="hold"/>
                                        <p:tgtEl>
                                          <p:spTgt spid="5126"/>
                                        </p:tgtEl>
                                        <p:attrNameLst>
                                          <p:attrName>ppt_x</p:attrName>
                                        </p:attrNameLst>
                                      </p:cBhvr>
                                      <p:tavLst>
                                        <p:tav tm="0">
                                          <p:val>
                                            <p:strVal val="#ppt_x"/>
                                          </p:val>
                                        </p:tav>
                                        <p:tav tm="100000">
                                          <p:val>
                                            <p:strVal val="#ppt_x"/>
                                          </p:val>
                                        </p:tav>
                                      </p:tavLst>
                                    </p:anim>
                                    <p:anim calcmode="lin" valueType="num">
                                      <p:cBhvr additive="base">
                                        <p:cTn id="3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32"/>
                                        </p:tgtEl>
                                        <p:attrNameLst>
                                          <p:attrName>style.visibility</p:attrName>
                                        </p:attrNameLst>
                                      </p:cBhvr>
                                      <p:to>
                                        <p:strVal val="visible"/>
                                      </p:to>
                                    </p:set>
                                    <p:anim calcmode="lin" valueType="num">
                                      <p:cBhvr additive="base">
                                        <p:cTn id="43" dur="500" fill="hold"/>
                                        <p:tgtEl>
                                          <p:spTgt spid="5132"/>
                                        </p:tgtEl>
                                        <p:attrNameLst>
                                          <p:attrName>ppt_x</p:attrName>
                                        </p:attrNameLst>
                                      </p:cBhvr>
                                      <p:tavLst>
                                        <p:tav tm="0">
                                          <p:val>
                                            <p:strVal val="#ppt_x"/>
                                          </p:val>
                                        </p:tav>
                                        <p:tav tm="100000">
                                          <p:val>
                                            <p:strVal val="#ppt_x"/>
                                          </p:val>
                                        </p:tav>
                                      </p:tavLst>
                                    </p:anim>
                                    <p:anim calcmode="lin" valueType="num">
                                      <p:cBhvr additive="base">
                                        <p:cTn id="44"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34"/>
                                        </p:tgtEl>
                                        <p:attrNameLst>
                                          <p:attrName>style.visibility</p:attrName>
                                        </p:attrNameLst>
                                      </p:cBhvr>
                                      <p:to>
                                        <p:strVal val="visible"/>
                                      </p:to>
                                    </p:set>
                                    <p:anim calcmode="lin" valueType="num">
                                      <p:cBhvr additive="base">
                                        <p:cTn id="49" dur="500" fill="hold"/>
                                        <p:tgtEl>
                                          <p:spTgt spid="5134"/>
                                        </p:tgtEl>
                                        <p:attrNameLst>
                                          <p:attrName>ppt_x</p:attrName>
                                        </p:attrNameLst>
                                      </p:cBhvr>
                                      <p:tavLst>
                                        <p:tav tm="0">
                                          <p:val>
                                            <p:strVal val="#ppt_x"/>
                                          </p:val>
                                        </p:tav>
                                        <p:tav tm="100000">
                                          <p:val>
                                            <p:strVal val="#ppt_x"/>
                                          </p:val>
                                        </p:tav>
                                      </p:tavLst>
                                    </p:anim>
                                    <p:anim calcmode="lin" valueType="num">
                                      <p:cBhvr additive="base">
                                        <p:cTn id="50"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371600" y="2743200"/>
            <a:ext cx="7123113" cy="3350096"/>
          </a:xfrm>
        </p:spPr>
        <p:txBody>
          <a:bodyPr>
            <a:normAutofit fontScale="92500" lnSpcReduction="20000"/>
          </a:bodyPr>
          <a:lstStyle/>
          <a:p>
            <a:r>
              <a:rPr lang="es-MX" dirty="0" smtClean="0"/>
              <a:t>Considera las necesidades de nutrición mínimas. Cuantas calorías y proteínas necesita una persona por día como mínimo debe consumir</a:t>
            </a:r>
          </a:p>
          <a:p>
            <a:r>
              <a:rPr lang="es-MX" dirty="0" smtClean="0"/>
              <a:t>Se tienen un grupo de alimentos básicos que pueden suministrar estas calorías y proteínas, se establece el valor y se le da el nombre de canasta normativa de alimentos. A su costo se le denomina Línea de Pobreza: si su hogar posee ingresos menores que este valor, el hogar se considera pobre</a:t>
            </a:r>
            <a:endParaRPr lang="es-MX" dirty="0"/>
          </a:p>
        </p:txBody>
      </p:sp>
      <p:sp>
        <p:nvSpPr>
          <p:cNvPr id="3" name="2 Título"/>
          <p:cNvSpPr>
            <a:spLocks noGrp="1"/>
          </p:cNvSpPr>
          <p:nvPr>
            <p:ph type="title"/>
          </p:nvPr>
        </p:nvSpPr>
        <p:spPr/>
        <p:txBody>
          <a:bodyPr/>
          <a:lstStyle/>
          <a:p>
            <a:r>
              <a:rPr lang="es-MX" dirty="0" smtClean="0"/>
              <a:t>Línea de Pobreza (LP): </a:t>
            </a:r>
            <a:endParaRPr lang="es-MX"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3.bp.blogspot.com/_I9fEs6DZsRQ/SIX1RPS_oXI/AAAAAAAAABA/v3_ZiXIAuKg/s400/pobreza.jpg"/>
          <p:cNvPicPr>
            <a:picLocks noChangeAspect="1" noChangeArrowheads="1"/>
          </p:cNvPicPr>
          <p:nvPr/>
        </p:nvPicPr>
        <p:blipFill>
          <a:blip r:embed="rId2" cstate="print"/>
          <a:srcRect/>
          <a:stretch>
            <a:fillRect/>
          </a:stretch>
        </p:blipFill>
        <p:spPr bwMode="auto">
          <a:xfrm>
            <a:off x="2051720" y="1628800"/>
            <a:ext cx="5328592" cy="34502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le:Percentage population living on less than 2 dollars day 2007-2008.png"/>
          <p:cNvPicPr>
            <a:picLocks noChangeAspect="1" noChangeArrowheads="1"/>
          </p:cNvPicPr>
          <p:nvPr/>
        </p:nvPicPr>
        <p:blipFill>
          <a:blip r:embed="rId3" cstate="print"/>
          <a:srcRect/>
          <a:stretch>
            <a:fillRect/>
          </a:stretch>
        </p:blipFill>
        <p:spPr bwMode="auto">
          <a:xfrm>
            <a:off x="755576" y="1052736"/>
            <a:ext cx="7620000" cy="3638551"/>
          </a:xfrm>
          <a:prstGeom prst="rect">
            <a:avLst/>
          </a:prstGeom>
          <a:noFill/>
        </p:spPr>
      </p:pic>
      <p:sp>
        <p:nvSpPr>
          <p:cNvPr id="3" name="2 CuadroTexto"/>
          <p:cNvSpPr txBox="1"/>
          <p:nvPr/>
        </p:nvSpPr>
        <p:spPr>
          <a:xfrm>
            <a:off x="539552" y="5229200"/>
            <a:ext cx="7056784" cy="369332"/>
          </a:xfrm>
          <a:prstGeom prst="rect">
            <a:avLst/>
          </a:prstGeom>
          <a:noFill/>
        </p:spPr>
        <p:txBody>
          <a:bodyPr wrap="square" rtlCol="0">
            <a:spAutoFit/>
          </a:bodyPr>
          <a:lstStyle/>
          <a:p>
            <a:r>
              <a:rPr lang="es-MX" dirty="0" smtClean="0"/>
              <a:t>PAISES QUE VIVEN CON MENOS DE UN DÓLAR</a:t>
            </a:r>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le:Percent poverty world map.png"/>
          <p:cNvPicPr>
            <a:picLocks noChangeAspect="1" noChangeArrowheads="1"/>
          </p:cNvPicPr>
          <p:nvPr/>
        </p:nvPicPr>
        <p:blipFill>
          <a:blip r:embed="rId2" cstate="print"/>
          <a:srcRect/>
          <a:stretch>
            <a:fillRect/>
          </a:stretch>
        </p:blipFill>
        <p:spPr bwMode="auto">
          <a:xfrm>
            <a:off x="1043608" y="1844824"/>
            <a:ext cx="7620000" cy="37052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ile:Percentage population living on less than 2 dollars day 2007-2008.png"/>
          <p:cNvPicPr>
            <a:picLocks noChangeAspect="1" noChangeArrowheads="1"/>
          </p:cNvPicPr>
          <p:nvPr/>
        </p:nvPicPr>
        <p:blipFill>
          <a:blip r:embed="rId3" cstate="print"/>
          <a:srcRect/>
          <a:stretch>
            <a:fillRect/>
          </a:stretch>
        </p:blipFill>
        <p:spPr bwMode="auto">
          <a:xfrm>
            <a:off x="683568" y="1484784"/>
            <a:ext cx="7620000" cy="3638551"/>
          </a:xfrm>
          <a:prstGeom prst="rect">
            <a:avLst/>
          </a:prstGeom>
          <a:noFill/>
        </p:spPr>
      </p:pic>
      <p:sp>
        <p:nvSpPr>
          <p:cNvPr id="3" name="2 CuadroTexto"/>
          <p:cNvSpPr txBox="1"/>
          <p:nvPr/>
        </p:nvSpPr>
        <p:spPr>
          <a:xfrm>
            <a:off x="827584" y="5661248"/>
            <a:ext cx="5688632" cy="369332"/>
          </a:xfrm>
          <a:prstGeom prst="rect">
            <a:avLst/>
          </a:prstGeom>
          <a:noFill/>
        </p:spPr>
        <p:txBody>
          <a:bodyPr wrap="square" rtlCol="0">
            <a:spAutoFit/>
          </a:bodyPr>
          <a:lstStyle/>
          <a:p>
            <a:r>
              <a:rPr lang="es-MX" dirty="0" smtClean="0"/>
              <a:t>PAÍSES QUE VIVEN CON MENOS DE 2 DÓLARES AL DÍA</a:t>
            </a:r>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352928" cy="2053952"/>
          </a:xfrm>
        </p:spPr>
        <p:txBody>
          <a:bodyPr>
            <a:noAutofit/>
          </a:bodyPr>
          <a:lstStyle/>
          <a:p>
            <a:r>
              <a:rPr lang="es-MX"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Actividad: </a:t>
            </a:r>
            <a:r>
              <a:rPr lang="es-MX"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MX"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s-MX"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es-MX"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escribe </a:t>
            </a:r>
            <a:r>
              <a:rPr lang="es-MX"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 las siguientes afirmaciones son Verdaderas (V) o Falsas (F) de acuerdo al </a:t>
            </a:r>
            <a:r>
              <a:rPr lang="es-MX"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mapa que aparece en la siguiente diapositiva</a:t>
            </a:r>
            <a:r>
              <a:rPr lang="es-MX"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s-MX"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s-MX"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Marcador de texto"/>
          <p:cNvSpPr>
            <a:spLocks noGrp="1"/>
          </p:cNvSpPr>
          <p:nvPr>
            <p:ph type="body" sz="half" idx="2"/>
          </p:nvPr>
        </p:nvSpPr>
        <p:spPr>
          <a:xfrm>
            <a:off x="611560" y="2852936"/>
            <a:ext cx="8136904" cy="3384376"/>
          </a:xfrm>
        </p:spPr>
        <p:txBody>
          <a:bodyPr>
            <a:noAutofit/>
          </a:bodyPr>
          <a:lstStyle/>
          <a:p>
            <a:pPr marL="342900" indent="-342900">
              <a:buClr>
                <a:srgbClr val="FF0000"/>
              </a:buClr>
              <a:buFont typeface="+mj-lt"/>
              <a:buAutoNum type="alphaUcPeriod"/>
            </a:pPr>
            <a:r>
              <a:rPr lang="es-MX" sz="2800" b="1" dirty="0" smtClean="0"/>
              <a:t>Las áreas que tienen mejor IDH se ubican en general en el hemisferio norte, que  son los más desarrollados (   )</a:t>
            </a:r>
          </a:p>
          <a:p>
            <a:pPr marL="342900" indent="-342900">
              <a:buClr>
                <a:srgbClr val="FF0000"/>
              </a:buClr>
              <a:buFont typeface="+mj-lt"/>
              <a:buAutoNum type="alphaUcPeriod"/>
            </a:pPr>
            <a:r>
              <a:rPr lang="es-MX" sz="2800" b="1" dirty="0" smtClean="0"/>
              <a:t>Resulta particularmente preocupante la situación de Suramérica, con respecto a los otros continentes (   )</a:t>
            </a:r>
          </a:p>
          <a:p>
            <a:pPr marL="342900" indent="-342900">
              <a:buClr>
                <a:srgbClr val="FF0000"/>
              </a:buClr>
              <a:buFont typeface="+mj-lt"/>
              <a:buAutoNum type="alphaUcPeriod"/>
            </a:pPr>
            <a:r>
              <a:rPr lang="es-MX" sz="2800" b="1" dirty="0" smtClean="0"/>
              <a:t>Se destacan los contrastes presentados en el continente asiático (   )</a:t>
            </a:r>
            <a:endParaRPr lang="es-MX"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commons/3/31/Idh_mundo.png"/>
          <p:cNvPicPr>
            <a:picLocks noChangeAspect="1" noChangeArrowheads="1"/>
          </p:cNvPicPr>
          <p:nvPr/>
        </p:nvPicPr>
        <p:blipFill>
          <a:blip r:embed="rId2" cstate="print"/>
          <a:srcRect/>
          <a:stretch>
            <a:fillRect/>
          </a:stretch>
        </p:blipFill>
        <p:spPr bwMode="auto">
          <a:xfrm>
            <a:off x="395536" y="188640"/>
            <a:ext cx="8542158" cy="6336705"/>
          </a:xfrm>
          <a:prstGeom prst="rect">
            <a:avLst/>
          </a:prstGeom>
          <a:noFill/>
        </p:spPr>
      </p:pic>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611560" y="2743200"/>
            <a:ext cx="7883153" cy="2486000"/>
          </a:xfrm>
        </p:spPr>
        <p:txBody>
          <a:bodyPr>
            <a:normAutofit/>
          </a:bodyPr>
          <a:lstStyle/>
          <a:p>
            <a:pPr algn="ctr"/>
            <a:r>
              <a:rPr lang="es-MX" b="1" dirty="0" smtClean="0"/>
              <a:t>RESPUESTA</a:t>
            </a:r>
          </a:p>
          <a:p>
            <a:pPr>
              <a:lnSpc>
                <a:spcPct val="150000"/>
              </a:lnSpc>
              <a:buFont typeface="Arial" pitchFamily="34" charset="0"/>
              <a:buChar char="•"/>
            </a:pPr>
            <a:r>
              <a:rPr lang="es-MX" dirty="0" smtClean="0"/>
              <a:t> LA ORGANIZACIÓN DE NACIONES UNIDAS (ONU)</a:t>
            </a:r>
          </a:p>
          <a:p>
            <a:pPr>
              <a:lnSpc>
                <a:spcPct val="150000"/>
              </a:lnSpc>
              <a:buFont typeface="Arial" pitchFamily="34" charset="0"/>
              <a:buChar char="•"/>
            </a:pPr>
            <a:r>
              <a:rPr lang="es-MX" dirty="0" smtClean="0"/>
              <a:t>BANCO INTERAMERICANO DE DESARROLLO</a:t>
            </a:r>
          </a:p>
        </p:txBody>
      </p:sp>
      <p:sp>
        <p:nvSpPr>
          <p:cNvPr id="3" name="2 Título"/>
          <p:cNvSpPr>
            <a:spLocks noGrp="1"/>
          </p:cNvSpPr>
          <p:nvPr>
            <p:ph type="title"/>
          </p:nvPr>
        </p:nvSpPr>
        <p:spPr/>
        <p:txBody>
          <a:bodyPr/>
          <a:lstStyle/>
          <a:p>
            <a:r>
              <a:rPr lang="es-MX" dirty="0" smtClean="0"/>
              <a:t>¿QUIÉN MIDE EL DESARROLLO?</a:t>
            </a:r>
            <a:endParaRPr lang="es-MX"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static.com/images?q=tbn:ANd9GcTNGAAr5PsDgcicTrBeWZnhcNRVJpq6OM9_ZTKTnILv98K_FJ7B"/>
          <p:cNvPicPr>
            <a:picLocks noChangeAspect="1" noChangeArrowheads="1"/>
          </p:cNvPicPr>
          <p:nvPr/>
        </p:nvPicPr>
        <p:blipFill>
          <a:blip r:embed="rId3" cstate="print"/>
          <a:srcRect/>
          <a:stretch>
            <a:fillRect/>
          </a:stretch>
        </p:blipFill>
        <p:spPr bwMode="auto">
          <a:xfrm>
            <a:off x="5652120" y="2564904"/>
            <a:ext cx="3216771" cy="3887317"/>
          </a:xfrm>
          <a:prstGeom prst="rect">
            <a:avLst/>
          </a:prstGeom>
          <a:noFill/>
        </p:spPr>
      </p:pic>
      <p:sp>
        <p:nvSpPr>
          <p:cNvPr id="2" name="1 Marcador de texto"/>
          <p:cNvSpPr>
            <a:spLocks noGrp="1"/>
          </p:cNvSpPr>
          <p:nvPr>
            <p:ph type="body" idx="1"/>
          </p:nvPr>
        </p:nvSpPr>
        <p:spPr>
          <a:xfrm>
            <a:off x="251520" y="2708920"/>
            <a:ext cx="7123113" cy="2846040"/>
          </a:xfrm>
        </p:spPr>
        <p:txBody>
          <a:bodyPr>
            <a:normAutofit/>
          </a:bodyPr>
          <a:lstStyle/>
          <a:p>
            <a:r>
              <a:rPr lang="es-MX" sz="3200" dirty="0" smtClean="0"/>
              <a:t>MEDIR = A CUANTIFICAR</a:t>
            </a:r>
          </a:p>
          <a:p>
            <a:r>
              <a:rPr lang="es-MX" sz="3200" dirty="0" smtClean="0"/>
              <a:t>SOCIAL= VARIABLES SOCIALES COMO EL EMPLEO, EL NÚMERO DE NIÑOS Y NIÑAS MATRICULADOS EN LA ESCUELA O PERSONAS ADULTAS ANALFABETAS</a:t>
            </a:r>
            <a:endParaRPr lang="es-MX" sz="3200" dirty="0"/>
          </a:p>
        </p:txBody>
      </p:sp>
      <p:sp>
        <p:nvSpPr>
          <p:cNvPr id="3" name="2 Título"/>
          <p:cNvSpPr>
            <a:spLocks noGrp="1"/>
          </p:cNvSpPr>
          <p:nvPr>
            <p:ph type="title"/>
          </p:nvPr>
        </p:nvSpPr>
        <p:spPr/>
        <p:txBody>
          <a:bodyPr>
            <a:normAutofit fontScale="90000"/>
          </a:bodyPr>
          <a:lstStyle/>
          <a:p>
            <a:r>
              <a:rPr lang="es-MX" dirty="0" smtClean="0"/>
              <a:t>¿CÓMO PODEMOS MEDIR EL DESARROLLO?</a:t>
            </a:r>
            <a:endParaRPr lang="es-MX" dirty="0"/>
          </a:p>
        </p:txBody>
      </p:sp>
    </p:spTree>
  </p:cSld>
  <p:clrMapOvr>
    <a:masterClrMapping/>
  </p:clrMapOvr>
  <p:transition>
    <p:dissolve/>
    <p:sndAc>
      <p:stSnd>
        <p:snd r:embed="rId2" name="las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r>
              <a:rPr lang="es-MX" dirty="0" smtClean="0"/>
              <a:t>Se utilizan unos indicadores, es decir datos que miden variables, éstas se eligen de acuerdo a los que se quiera medir del desarrollo</a:t>
            </a:r>
            <a:endParaRPr lang="es-MX" dirty="0"/>
          </a:p>
        </p:txBody>
      </p:sp>
      <p:sp>
        <p:nvSpPr>
          <p:cNvPr id="3" name="2 Título"/>
          <p:cNvSpPr>
            <a:spLocks noGrp="1"/>
          </p:cNvSpPr>
          <p:nvPr>
            <p:ph type="title"/>
          </p:nvPr>
        </p:nvSpPr>
        <p:spPr/>
        <p:txBody>
          <a:bodyPr>
            <a:normAutofit fontScale="90000"/>
          </a:bodyPr>
          <a:lstStyle/>
          <a:p>
            <a:r>
              <a:rPr lang="es-MX" dirty="0" smtClean="0"/>
              <a:t>¿CÓMO SE MIDE EL DESARROLLO?</a:t>
            </a:r>
            <a:endParaRPr lang="es-MX" dirty="0"/>
          </a:p>
        </p:txBody>
      </p:sp>
      <p:pic>
        <p:nvPicPr>
          <p:cNvPr id="2050" name="Picture 2" descr="http://us.123rf.com/400wm/400/400/verzh/verzh1112/verzh111200014/11664025-la-figura-muestra-nino-y-una-nina-de-dibujos-animados-para-medir-el-crecimiento-la-imagen-muestra-el.jpg"/>
          <p:cNvPicPr>
            <a:picLocks noChangeAspect="1" noChangeArrowheads="1"/>
          </p:cNvPicPr>
          <p:nvPr/>
        </p:nvPicPr>
        <p:blipFill>
          <a:blip r:embed="rId3" cstate="print"/>
          <a:srcRect/>
          <a:stretch>
            <a:fillRect/>
          </a:stretch>
        </p:blipFill>
        <p:spPr bwMode="auto">
          <a:xfrm>
            <a:off x="2699792" y="4077072"/>
            <a:ext cx="4896544" cy="2657635"/>
          </a:xfrm>
          <a:prstGeom prst="rect">
            <a:avLst/>
          </a:prstGeom>
          <a:noFill/>
        </p:spPr>
      </p:pic>
    </p:spTree>
  </p:cSld>
  <p:clrMapOvr>
    <a:masterClrMapping/>
  </p:clrMapOvr>
  <p:transition>
    <p:dissolve/>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p:txBody>
          <a:bodyPr/>
          <a:lstStyle/>
          <a:p>
            <a:r>
              <a:rPr lang="es-MX" dirty="0" smtClean="0"/>
              <a:t>Si se quiere medir el desarrollo económico se utiliza el PIB (Producto Interno Bruto </a:t>
            </a:r>
            <a:r>
              <a:rPr lang="es-MX" dirty="0" err="1" smtClean="0"/>
              <a:t>pér</a:t>
            </a:r>
            <a:r>
              <a:rPr lang="es-MX" dirty="0" smtClean="0"/>
              <a:t> </a:t>
            </a:r>
            <a:r>
              <a:rPr lang="es-MX" dirty="0" err="1" smtClean="0"/>
              <a:t>capita</a:t>
            </a:r>
            <a:r>
              <a:rPr lang="es-MX" dirty="0" smtClean="0"/>
              <a:t>= </a:t>
            </a:r>
            <a:r>
              <a:rPr lang="es-MX" smtClean="0"/>
              <a:t>por persona </a:t>
            </a:r>
            <a:r>
              <a:rPr lang="es-MX" dirty="0" smtClean="0"/>
              <a:t>)</a:t>
            </a:r>
            <a:endParaRPr lang="es-MX" dirty="0"/>
          </a:p>
        </p:txBody>
      </p:sp>
      <p:sp>
        <p:nvSpPr>
          <p:cNvPr id="3" name="2 Título"/>
          <p:cNvSpPr>
            <a:spLocks noGrp="1"/>
          </p:cNvSpPr>
          <p:nvPr>
            <p:ph type="title"/>
          </p:nvPr>
        </p:nvSpPr>
        <p:spPr/>
        <p:txBody>
          <a:bodyPr>
            <a:normAutofit/>
          </a:bodyPr>
          <a:lstStyle/>
          <a:p>
            <a:r>
              <a:rPr lang="es-MX" dirty="0" smtClean="0"/>
              <a:t>Ejemplo</a:t>
            </a: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Diagrama 1"/>
          <p:cNvPicPr>
            <a:picLocks noChangeArrowheads="1"/>
          </p:cNvPicPr>
          <p:nvPr/>
        </p:nvPicPr>
        <p:blipFill>
          <a:blip r:embed="rId2" cstate="print"/>
          <a:srcRect/>
          <a:stretch>
            <a:fillRect/>
          </a:stretch>
        </p:blipFill>
        <p:spPr bwMode="auto">
          <a:xfrm>
            <a:off x="660400" y="209550"/>
            <a:ext cx="8350250" cy="6315794"/>
          </a:xfrm>
          <a:prstGeom prst="rect">
            <a:avLst/>
          </a:prstGeom>
          <a:noFill/>
        </p:spPr>
      </p:pic>
      <p:cxnSp>
        <p:nvCxnSpPr>
          <p:cNvPr id="7" name="6 Conector recto"/>
          <p:cNvCxnSpPr/>
          <p:nvPr/>
        </p:nvCxnSpPr>
        <p:spPr>
          <a:xfrm>
            <a:off x="5652120" y="98072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3419872" y="1196752"/>
            <a:ext cx="223224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5652120" y="1196752"/>
            <a:ext cx="151216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2627784" y="170080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627784" y="2060848"/>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1043608" y="2132856"/>
            <a:ext cx="3528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1043608" y="2132856"/>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2627784" y="21328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4572000" y="2132856"/>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4572000" y="292494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2915816" y="2924944"/>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1331640" y="2996952"/>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8172400" y="206084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8100392" y="3501008"/>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8100392" y="378904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ercadoenergia.com/rd/wp-content/uploads/2008/09/inflacion1.jpg"/>
          <p:cNvPicPr>
            <a:picLocks noChangeAspect="1" noChangeArrowheads="1"/>
          </p:cNvPicPr>
          <p:nvPr/>
        </p:nvPicPr>
        <p:blipFill>
          <a:blip r:embed="rId2" cstate="print"/>
          <a:srcRect/>
          <a:stretch>
            <a:fillRect/>
          </a:stretch>
        </p:blipFill>
        <p:spPr bwMode="auto">
          <a:xfrm>
            <a:off x="6588224" y="4049688"/>
            <a:ext cx="2555776" cy="2555776"/>
          </a:xfrm>
          <a:prstGeom prst="rect">
            <a:avLst/>
          </a:prstGeom>
          <a:noFill/>
        </p:spPr>
      </p:pic>
      <p:sp>
        <p:nvSpPr>
          <p:cNvPr id="2" name="1 Marcador de texto"/>
          <p:cNvSpPr>
            <a:spLocks noGrp="1"/>
          </p:cNvSpPr>
          <p:nvPr>
            <p:ph type="body" idx="1"/>
          </p:nvPr>
        </p:nvSpPr>
        <p:spPr>
          <a:xfrm>
            <a:off x="179512" y="2636912"/>
            <a:ext cx="7123113" cy="3638128"/>
          </a:xfrm>
        </p:spPr>
        <p:txBody>
          <a:bodyPr>
            <a:noAutofit/>
          </a:bodyPr>
          <a:lstStyle/>
          <a:p>
            <a:r>
              <a:rPr lang="es-MX" sz="3200" dirty="0" smtClean="0">
                <a:solidFill>
                  <a:schemeClr val="tx1"/>
                </a:solidFill>
              </a:rPr>
              <a:t>PIB: Es el valor definido en dinero que refleja la producción de bienes y servicios de un país durante un periodo de tiempo determinado. Incluye lo que producen los extranjeros que viven en el país. Solo se tiene en cuenta lo que se produce dentro de las fronteras (4%)</a:t>
            </a:r>
            <a:r>
              <a:rPr lang="es-MX" sz="2000" dirty="0" smtClean="0"/>
              <a:t/>
            </a:r>
            <a:br>
              <a:rPr lang="es-MX" sz="2000" dirty="0" smtClean="0"/>
            </a:br>
            <a:endParaRPr lang="es-MX" sz="2000" dirty="0" smtClean="0"/>
          </a:p>
        </p:txBody>
      </p:sp>
      <p:sp>
        <p:nvSpPr>
          <p:cNvPr id="3" name="2 Título"/>
          <p:cNvSpPr>
            <a:spLocks noGrp="1"/>
          </p:cNvSpPr>
          <p:nvPr>
            <p:ph type="title"/>
          </p:nvPr>
        </p:nvSpPr>
        <p:spPr/>
        <p:txBody>
          <a:bodyPr/>
          <a:lstStyle/>
          <a:p>
            <a:r>
              <a:rPr lang="es-MX" dirty="0" smtClean="0"/>
              <a:t>SIMPLES</a:t>
            </a:r>
            <a:endParaRPr lang="es-MX" dirty="0"/>
          </a:p>
        </p:txBody>
      </p:sp>
      <p:pic>
        <p:nvPicPr>
          <p:cNvPr id="21508" name="Picture 4" descr="https://encrypted-tbn3.gstatic.com/images?q=tbn:ANd9GcRi9lRq5n9UqXkM2L8HSKrbRiJsSdOjW9-MIP09cQ40cXFNJZos"/>
          <p:cNvPicPr>
            <a:picLocks noChangeAspect="1" noChangeArrowheads="1"/>
          </p:cNvPicPr>
          <p:nvPr/>
        </p:nvPicPr>
        <p:blipFill>
          <a:blip r:embed="rId3" cstate="print"/>
          <a:srcRect/>
          <a:stretch>
            <a:fillRect/>
          </a:stretch>
        </p:blipFill>
        <p:spPr bwMode="auto">
          <a:xfrm>
            <a:off x="3951904" y="260648"/>
            <a:ext cx="5192096" cy="26042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188640"/>
            <a:ext cx="7620000" cy="990600"/>
          </a:xfrm>
        </p:spPr>
        <p:txBody>
          <a:bodyPr/>
          <a:lstStyle/>
          <a:p>
            <a:r>
              <a:rPr lang="es-MX" dirty="0" smtClean="0">
                <a:solidFill>
                  <a:schemeClr val="tx1"/>
                </a:solidFill>
              </a:rPr>
              <a:t>PNB: </a:t>
            </a:r>
            <a:r>
              <a:rPr lang="es-MX" dirty="0" smtClean="0"/>
              <a:t> </a:t>
            </a:r>
            <a:endParaRPr lang="es-MX" dirty="0"/>
          </a:p>
        </p:txBody>
      </p:sp>
      <p:pic>
        <p:nvPicPr>
          <p:cNvPr id="20482" name="Picture 2" descr="http://200.23.8.5/inegi/contenidos/espanol/prensa/Contenidos/capsulas/img/pib03.jpg"/>
          <p:cNvPicPr>
            <a:picLocks noChangeAspect="1" noChangeArrowheads="1"/>
          </p:cNvPicPr>
          <p:nvPr/>
        </p:nvPicPr>
        <p:blipFill>
          <a:blip r:embed="rId2" cstate="print"/>
          <a:stretch>
            <a:fillRect/>
          </a:stretch>
        </p:blipFill>
        <p:spPr bwMode="auto">
          <a:xfrm>
            <a:off x="5004048" y="2574456"/>
            <a:ext cx="4090564" cy="3547938"/>
          </a:xfrm>
          <a:prstGeom prst="rect">
            <a:avLst/>
          </a:prstGeom>
          <a:noFill/>
          <a:ln>
            <a:noFill/>
          </a:ln>
        </p:spPr>
      </p:pic>
      <p:sp>
        <p:nvSpPr>
          <p:cNvPr id="2" name="1 Marcador de texto"/>
          <p:cNvSpPr>
            <a:spLocks noGrp="1"/>
          </p:cNvSpPr>
          <p:nvPr>
            <p:ph type="body" idx="1"/>
          </p:nvPr>
        </p:nvSpPr>
        <p:spPr>
          <a:xfrm>
            <a:off x="323528" y="980728"/>
            <a:ext cx="4824536" cy="5256584"/>
          </a:xfrm>
        </p:spPr>
        <p:txBody>
          <a:bodyPr>
            <a:noAutofit/>
          </a:bodyPr>
          <a:lstStyle/>
          <a:p>
            <a:r>
              <a:rPr lang="es-MX" dirty="0" smtClean="0">
                <a:solidFill>
                  <a:schemeClr val="tx1"/>
                </a:solidFill>
              </a:rPr>
              <a:t>Producto Nacional Bruto de un país se define como el valor de todos los bienes y servicios finales producidos por sus factores de producción y vendidos en el mercado durante un periodo de tiempo dado, generalmente un año. Se excluye a los extranjeros trabajando en el país y se incluye a los nacionales trabajando en el extranjero</a:t>
            </a:r>
          </a:p>
          <a:p>
            <a:endParaRPr lang="es-MX"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459</TotalTime>
  <Words>745</Words>
  <Application>Microsoft Office PowerPoint</Application>
  <PresentationFormat>Presentación en pantalla (4:3)</PresentationFormat>
  <Paragraphs>62</Paragraphs>
  <Slides>27</Slides>
  <Notes>2</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Intermedio</vt:lpstr>
      <vt:lpstr>FORMAS DE MEDIR EL DESARROLLO</vt:lpstr>
      <vt:lpstr>DEFINICIÓN DE DESARROLLO  </vt:lpstr>
      <vt:lpstr>¿QUIÉN MIDE EL DESARROLLO?</vt:lpstr>
      <vt:lpstr>¿CÓMO PODEMOS MEDIR EL DESARROLLO?</vt:lpstr>
      <vt:lpstr>¿CÓMO SE MIDE EL DESARROLLO?</vt:lpstr>
      <vt:lpstr>Ejemplo</vt:lpstr>
      <vt:lpstr>Diapositiva 7</vt:lpstr>
      <vt:lpstr>SIMPLES</vt:lpstr>
      <vt:lpstr>PNB:  </vt:lpstr>
      <vt:lpstr>Esperanza de vida media</vt:lpstr>
      <vt:lpstr>Tasas de mortalidad infantil y natalidad </vt:lpstr>
      <vt:lpstr>Tasa de analfabetismo</vt:lpstr>
      <vt:lpstr>COMPUESTOS</vt:lpstr>
      <vt:lpstr>INDICE DE DESARROLLO HUMANO (IDH)</vt:lpstr>
      <vt:lpstr>Diapositiva 15</vt:lpstr>
      <vt:lpstr>Índice de Desarrollo Relativo del Género (IDG) Va de 0 a 1</vt:lpstr>
      <vt:lpstr>Diapositiva 17</vt:lpstr>
      <vt:lpstr>Índice de Pobreza Humana (IPH): </vt:lpstr>
      <vt:lpstr>Índice de Necesidades Básicas Insatisfechas (NBI): </vt:lpstr>
      <vt:lpstr>Línea de Pobreza (LP): </vt:lpstr>
      <vt:lpstr>Diapositiva 21</vt:lpstr>
      <vt:lpstr>Diapositiva 22</vt:lpstr>
      <vt:lpstr>Diapositiva 23</vt:lpstr>
      <vt:lpstr>Diapositiva 24</vt:lpstr>
      <vt:lpstr>Actividad:  1.escribe si las siguientes afirmaciones son Verdaderas (V) o Falsas (F) de acuerdo al mapa que aparece en la siguiente diapositiva </vt:lpstr>
      <vt:lpstr>Diapositiva 26</vt:lpstr>
      <vt:lpstr>Diapositiva 27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FORMAS DE MEDIR EL DESARROLLO</dc:title>
  <dc:creator>Andrea</dc:creator>
  <cp:lastModifiedBy>Andrea</cp:lastModifiedBy>
  <cp:revision>42</cp:revision>
  <dcterms:created xsi:type="dcterms:W3CDTF">2013-07-11T17:52:22Z</dcterms:created>
  <dcterms:modified xsi:type="dcterms:W3CDTF">2013-07-14T23:25:17Z</dcterms:modified>
</cp:coreProperties>
</file>