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9"/>
  </p:notesMasterIdLst>
  <p:sldIdLst>
    <p:sldId id="256" r:id="rId2"/>
    <p:sldId id="261" r:id="rId3"/>
    <p:sldId id="260" r:id="rId4"/>
    <p:sldId id="259" r:id="rId5"/>
    <p:sldId id="257" r:id="rId6"/>
    <p:sldId id="258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2F997F-F58A-49BC-96D2-1043B3A43E36}" type="datetimeFigureOut">
              <a:rPr lang="es-MX" smtClean="0"/>
              <a:pPr/>
              <a:t>18/09/2013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18CD24-AB74-4C9E-A17F-BC90BEDB3007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finicionabc.com/historia/liberalismo.php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MX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gobierno de una sola persona o de varias que gobiernan con poder absoluto</a:t>
            </a:r>
            <a:br>
              <a:rPr lang="es-MX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s-MX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http://www.definicionabc.com/historia/liberalismo.php#ixzz2fD0x1Dc7</a:t>
            </a: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18CD24-AB74-4C9E-A17F-BC90BEDB3007}" type="slidenum">
              <a:rPr lang="es-MX" smtClean="0"/>
              <a:pPr/>
              <a:t>1</a:t>
            </a:fld>
            <a:endParaRPr lang="es-MX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92FB8-B67A-47B9-8B52-10E63682535D}" type="datetimeFigureOut">
              <a:rPr lang="es-MX" smtClean="0"/>
              <a:pPr/>
              <a:t>18/09/2013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5643C-450E-47DF-ADAA-155C346BABD0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10" name="9 Rectángulo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92FB8-B67A-47B9-8B52-10E63682535D}" type="datetimeFigureOut">
              <a:rPr lang="es-MX" smtClean="0"/>
              <a:pPr/>
              <a:t>18/09/2013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5643C-450E-47DF-ADAA-155C346BABD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92FB8-B67A-47B9-8B52-10E63682535D}" type="datetimeFigureOut">
              <a:rPr lang="es-MX" smtClean="0"/>
              <a:pPr/>
              <a:t>18/09/2013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5643C-450E-47DF-ADAA-155C346BABD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92FB8-B67A-47B9-8B52-10E63682535D}" type="datetimeFigureOut">
              <a:rPr lang="es-MX" smtClean="0"/>
              <a:pPr/>
              <a:t>18/09/2013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5643C-450E-47DF-ADAA-155C346BABD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92FB8-B67A-47B9-8B52-10E63682535D}" type="datetimeFigureOut">
              <a:rPr lang="es-MX" smtClean="0"/>
              <a:pPr/>
              <a:t>18/09/2013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5643C-450E-47DF-ADAA-155C346BABD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92FB8-B67A-47B9-8B52-10E63682535D}" type="datetimeFigureOut">
              <a:rPr lang="es-MX" smtClean="0"/>
              <a:pPr/>
              <a:t>18/09/2013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5643C-450E-47DF-ADAA-155C346BABD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92FB8-B67A-47B9-8B52-10E63682535D}" type="datetimeFigureOut">
              <a:rPr lang="es-MX" smtClean="0"/>
              <a:pPr/>
              <a:t>18/09/2013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5643C-450E-47DF-ADAA-155C346BABD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92FB8-B67A-47B9-8B52-10E63682535D}" type="datetimeFigureOut">
              <a:rPr lang="es-MX" smtClean="0"/>
              <a:pPr/>
              <a:t>18/09/2013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5643C-450E-47DF-ADAA-155C346BABD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92FB8-B67A-47B9-8B52-10E63682535D}" type="datetimeFigureOut">
              <a:rPr lang="es-MX" smtClean="0"/>
              <a:pPr/>
              <a:t>18/09/2013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5643C-450E-47DF-ADAA-155C346BABD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92FB8-B67A-47B9-8B52-10E63682535D}" type="datetimeFigureOut">
              <a:rPr lang="es-MX" smtClean="0"/>
              <a:pPr/>
              <a:t>18/09/2013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5643C-450E-47DF-ADAA-155C346BABD0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12" name="11 Rectángulo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BB092FB8-B67A-47B9-8B52-10E63682535D}" type="datetimeFigureOut">
              <a:rPr lang="es-MX" smtClean="0"/>
              <a:pPr/>
              <a:t>18/09/2013</a:t>
            </a:fld>
            <a:endParaRPr lang="es-MX"/>
          </a:p>
        </p:txBody>
      </p:sp>
      <p:sp>
        <p:nvSpPr>
          <p:cNvPr id="11" name="10 Rectángulo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88A5643C-450E-47DF-ADAA-155C346BABD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6 Rectángulo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B092FB8-B67A-47B9-8B52-10E63682535D}" type="datetimeFigureOut">
              <a:rPr lang="es-MX" smtClean="0"/>
              <a:pPr/>
              <a:t>18/09/2013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88A5643C-450E-47DF-ADAA-155C346BABD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683568" y="188640"/>
            <a:ext cx="8013192" cy="702912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 smtClean="0"/>
              <a:t>LIBERALISMO</a:t>
            </a:r>
            <a:endParaRPr lang="es-MX" dirty="0"/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>
          <a:xfrm>
            <a:off x="539552" y="836712"/>
            <a:ext cx="8022336" cy="1584176"/>
          </a:xfrm>
        </p:spPr>
        <p:txBody>
          <a:bodyPr>
            <a:normAutofit/>
          </a:bodyPr>
          <a:lstStyle/>
          <a:p>
            <a:r>
              <a:rPr lang="es-MX" sz="2400" dirty="0" smtClean="0"/>
              <a:t>Es una doctrina económica, política y social  que defiende la libertad individual y rechaza la intervención del estado. Promueve las libertades civiles , la igualdad ante la ley, el derecho a la propiedad privada y se opone al despotismo</a:t>
            </a:r>
            <a:endParaRPr lang="es-MX" sz="2400" dirty="0"/>
          </a:p>
        </p:txBody>
      </p:sp>
      <p:sp>
        <p:nvSpPr>
          <p:cNvPr id="16386" name="AutoShape 2" descr="data:image/jpeg;base64,/9j/4AAQSkZJRgABAQAAAQABAAD/2wCEAAkGBxQSEhUSExQWFhQWGR4bFhcXGRwfIRoeIyMfIB4gIB0cHiggGhwlHx0dITEhJSkrLi4uGyEzODMsNyguLisBCgoKBQUFDgUFDisZExkrKysrKysrKysrKysrKysrKysrKysrKysrKysrKysrKysrKysrKysrKysrKysrKysrK//AABEIAOMA3gMBIgACEQEDEQH/xAAcAAACAwEBAQEAAAAAAAAAAAAABwUGCAQDAgH/xABOEAACAQIDBAQHDAgEBgEFAAABAgMEEQAFIQYHEjETQVFhCCIycXSBkxQVFyM0NUJSsbKz4lRicpGhwcPRM3OCkiRDU4OiwvBjo9Lh8f/EABQBAQAAAAAAAAAAAAAAAAAAAAD/xAAUEQEAAAAAAAAAAAAAAAAAAAAA/9oADAMBAAIRAxEAPwBh7z9rjldEZ0TjkdxHHfkGIY8TdZACnQczYac8JT4bsz7YPZ/mww/CO+bYfSk/Dlwst2m7qPNo5W92dDJG1jF0XEeEgWa/GuhNxb9XvwHV8N2Z9sHs/wA2D4bsz7YPZ/mx4byN3EWVRI3u0Syu1lhMXCSvW1w7WANhqNb4XmAZXw3Zn2wez/Ng+G7M+2D2f5sRW7XYiPNXliar6CRAGVOj4y6/SN+JQLG2nfiX3h7rosrpunat43ZgscRh4ePlxWIc2sNeXd14D5+G7M+2D2f5sHw3Zn2wez/Nha4c+S7j4qqCOoizHiSRbgiDTv5y30Nxr2YCC+G7M+2D2f5sHw3Zn2wez/NjvyLc4lXHKYq9elhllieMxcijsq8REl14lUNyPO2tsLfaDJZqKokpp14ZIzY21BHMEHrBFiP5YC8/DdmfbB7P82D4bsz7YPZ/mxUdjMkjrauOmlnFOJNFcpxXf6K2uNWOlycMLancwlFTmoeuuqvGrXhsFDyKhYnpD5Ibi9WAi/huzPtg9n+bB8N2Z9sHs/zY+tst1sdFQGvirRUJdeHhjADBja4YSMMLPAMr4bsz7YPZ/mwfDdmfbB7P82LDlu4qKeJJosx445FDKwp9CD55b/vxF5NuaFXTtNT1yNIrOhjaOwDqxHCzByVuLHyTow54Di+G7M+2D2f5sHw3Zn2wez/Nhf5nQSU8rwSqVkjYq6nqI+0dh6xic3e7KDM6v3KZei8Rn4uHi5W0txDt7cBZPhuzPtg9n+bB8N2Z9sHs/wA2JjJdyaVJn4a/SGZoriEEMVCkn/E0ILFbfq4j590iLFmMnuy7UHH4nRC7hYVlBPxniBiSvI+ST3YDn+G7M+2D2f5sHw3Zn2wez/Nha4ktm8q911UFNxhOmkVOIi/Dc2vbS57BcXOAvHw3Zn2wez/Ng+G7M+2D2f5sdW3m5/3uo3qxVGXgKgp0XDozBb34z1kdWFXgGV8N2Z9sHs/zYPhuzPtg9n+bEBu72TizOoNM9SKd+G8Y6Pj6QjVgPGUAgC/Pt7MXHaHc1HSGm46+yzzCHjaEAISjsp/xNbsgW2nlc8BG/DdmfbB7P82Glub28mzRJ1qAvSQlSGQWBVr2FrnUFT6iMI/b/YOfKpVWQiSJ/wDDmUWDW5gj6LDs17idbMLwZvKrvND/AFcBP+Ed82w+lJ+HLis+DT/j1n+XH9rYs3hHfNsPpSfhy4rPg0/49Z/lx/a2A+PCU+U0n+U33sJvDk8JT5TSf5Tfewn5YWS3EpW4DC4IuDyIvzB7cAyfB6+dT/kP9qYt/hLf4FH/AJkn2LioeD186n/If7Uxb/CW/wACj/zJPsXAIPGsNznzNR/sv+I+Mn41huc+ZqP9l/xHwFX3NX98s77PdH9SfFD8IOpR81shBKQIr26muzWPfwsuGfu2zJag5nRIpgkhqpS00XDxP0kspDaqfGUDhuQdAuEbvK2aky+ukhkkaXjHSJKxuzqxOrE82uGBPWRfrwHFsL85UPpUP4i40Zvw+ZarzxfipjOewvzlQ+lQ/iLjS29upWLLJZXjEqpJAzRtycCaMlTcEWYC3I88AjM1q3ocrOWTlmNUkFXDblGGJ4la5uD4qmwHMnFAwx9+lelRW008d+CWjidb87M0hF+/XC4wGud1nzTRf5Q+04rm5Dycx9Nk/lix7rPmmi/yh9pxD7uDHNRVUdIxp5xUzLLLwhj0hNw4DEgjhKixtyOnWQTG+10Oc1PB1dGGPawjS/8AIecHHPupz6KhrWnmfgAglCmxN2tdRp2kWxDbY5TLSVs8E78cqvd3+vxWcNrrdgwPrxDYDTHg+sTlbEkkmokJJ69FxS9oNoI6bNM9ilfhWopGROfjSdEoQaDr4m1OLj4PnzUbf9eT7Ex9w5xkTzokwp3qZg0cjTIGPGtlYSMw0JIsp5EDQ2tgMz4te7ujDTTVDcqOE1I/ajZCo855Ye+2WwWVGHgaGOnkmdYoZIksRIxsniroRfnpa17kcwmskonp8rzO4vJJNFSKF1JKlpJQNNRwqP3HAaD3h0fT5ZWINbwOw7yo4h/EDGP8bJ2Xm90ZfTs4N5IE4wedyoDD998Y8raZopHibykYq3nBsf4jAXTcj8803/c/DfDX8IY/8DTelp9yTCo3I/PNN/3Pw3w1vCH+QU3pafckwFg3uZQtTlNSCBxRJ0yHsKakjzrxL5mOF74M3lV3mh/q4bG20gXLawnkKaX7jYU/gzeVXeaH+rgJ/wAI75th9KT8OXFd8GqFukrH4TwcKLxWNr3JtflexBt34sXhHfNsPpSfhy4SOQbaV1FGYqaoaJGbiKgKfGsBfxlPUB+7ANzfXs3PmGYUUECFiYzxtbSNS4BZj1Afx5DXFI36Uiw5hHCgskdNEijsC3A/gMQ/wk5n0nS+626Th4OLhj8m97eTbniEz3PJ6yXpqmQySWC8RAGg5DxQB14BgeDxAxzN3CkqsDBmtoCStgTyBNjbzHsxb/CTgY01K4UlVkfiYA2W4FrnqvhM7PbV1lCHFLO0QktxgBTe17aMDbmeWOrOdvMwq4mgqKlpImsWUqgvY3HkqDzAOAreNabpKdo8opFdSrcDGzCxsXYjQ9oIPrxkvFwj3oZqoAFY9gLDxYz9q64Bw7n8vkWtzidkYRyVLLGxGjlZJuK3aBcC/bhe+EJmKS5kqIQTDCqOR1MWZreoMv7zirxbwsySMxJVyKjF2PDwg3dizkMBxAlmJ0Ol9MVqRyxLMSSTck6knrJPWcBPbvqd3zOiCKzEVETEKCbKrqWJtyAAJJ6saK31xlsnqFUFmZogABckmWOwAHMnGZcjzqejl6amkMcliOIWOh5ixBGJqu3jZlMvBJVMyhla3CnlIwZTovUyg+rAXCTY+Wk2eq56tSJ5WhEavq0UayCw18gksxKjqtfW4wpcWXOdvcwq4mgqKlpImtxKVQXsQRyUHmAcVrAa93awNHldGjqVYRC6sLEdeoPLFa3MRtG2ZxOpSRatmKsLHhbyTY9RsbHrwmBvSzb9Mf8A2x//AIY5aLeBmEVU1YtQxmdQrlgpDKOQK24dO4XFz2nAW7f9s+0VYaxnS1QwWOMeVwpHGCx/1XFvN26KrEttJtHU18vTVUhke1hoAFHYFAAA/wDhxE4DTW4ekkTKfGVkLyOyFgRcELwsL8wbc+vHvtBu1yyWanZ+GnMYY8MZWNprcPjMfKJU6kjXxueEPFvEzJYRAtXIIwnAAAtwtrWDcPFy673w8trN2612WwQxyN08IDRSzuzk8QBdXaxPCeeg0IFhbTAQ+3+9CCI1FPGivVQhRSTqUlAZxZnBI+LZVNiNSSbctcVisauyjLKCoWMiVppp5mkUtwO6iNOO/JmjLc9erCqnXo5WCMTwOeFwCpNjo1jqp0vbqxPZzt7mFXC0FRUtJE1uJSqC9iCOSg8wD6sBpXdnnc1bl0NRUC0rlr2XhBAYhSB2WtrjOO9XLDT5rVqVIDyGRbjmH8a47RckadhHVj5y/eNmcESQxVbrHGoVF4UNgOQuVJ0xE7QbQ1Nc6yVUpldV4VJAFhcm1lAHMnAWvcbAzZxAyqxVBIXIBsoKMASeoXIGvWRhs796KSelpIolLyPWIFUC5PiS/wAANSeoDGfdntpaqhZmpZmiLgBrBTcDUaMCMSlVvGzKRo2eqYmJuOM8KeK3Cy30X6rMNe3AOnfztOtPQGkVvjqmwsOaxggsT3G3D33PZiteDN5Vd5of6uE3mWYS1EjSzSNJI3lM5JJ/f1d3VhyeDN5Vd5of6uAn/CO+bYfSk/Dlx+bO7n8tmpKeZ0l45IY3a0hGrKCdOrU4/fCO+bYfSk/DlxftjvkFH6PD9xcBUfgUyv6k3tTg+BTK/qTe1OGNgwC5+BTK/qTe1OD4FMr+pN7U4Y2DALn4FMr+pN7U4PgUyv6k3tThjYMAufgUyv6k3tTg+BTK/qTe1OGNgwC5+BTK/qTe1OD4FMr+pN7U4Y2K/t3nUtFRtVRKH6JkMikE/F8QD2sR4wBv6sBTM33UZNSxNPMJljWwJ43bUkKAFUFiSSBYDrx2fAplf1JvanEFHt9770+bUpSMIkMr07AkM6rxFSVY3LeKrXA06xyx57sd74l4KSvaOMqmlS724yLABgRYMRrxFgDbtOoWH4Fcq+pL7U4/fgUyv6k3tTibyLIVp6+rrTUBxXGMRp+wuut/HNrkWGgB9VrwC5+BTK/qTe1OD4FMr+pN7U4Y2DALKt3NZVHG7lZQFUsSZTpYXvhkUycKKvYoH8MQe3k/DRugFzM8UFu0SyJG3/ixxYcArMt3WUNZ09RULIZXqqni4XIFhNIBp5gMdvwKZX9Sb2pxcNmh8U/pFR+NJiWwC5+BTK/qTe1OD4FMr+pN7U4Y2DALn4FMr+pN7U4PgUyv6k3tThjYMAufgUyv6k3tTis+DxCEnzNF5K0YHmDSgYdmEt4P/wAqzT9tPvTYCT8I75th9KT8OXF+2O+QUfo8P3FxQfCO+bYfSk/DlxftjvkFH6PD9xcBMYMGDAGDBgwBgwYMAYMGDAGOLO6Lp6eaEgHpI3Sx/WUj+eO3BgMWvlFTG8amGZXlUGIcDAuGGhXTxgQertw2avY6HZ+lps0dmkrEdQYWsY2ZweJRZbqVXiIe9rry1AxY6HebHQVU+X5iGXoZG6GZV4gY2PFGGVRcEIygEA6DXlcqDOdv6irovcNQBKqyB4pTfjW3ELE8nHCxGuveeoHTuz2ikziqlr5IliSnj6GFQeLVyGkJYgXNkQchocMzC63CUgTKI3HOWSR284bg+xBhi4AwYMGAgNpnHTZep5NVa/6YZ2X/AMlXE/hb74c59yPlk17IlWGf9kCzf+LNhjg3wENszJf3Sv1KmUfvIf8A98TWIbZrX3S9rcVTJ6+Hhjv6ymJnAGDC+2z3t0VAzRJeonXQpGRwqexn5A9wBI67YXtVv+qiD0dLApvpxl2sO+xW579MBoPBhIbL7+QzcNfAFB/5kF7DzoxJt3hj5sNrZ/aKmro+kpZllXrtzX9pTZl9YwErhLeD/wDKs0/bT702HThLeD/8qzT9tPvTYCT8I75th9KT8OXF+2O+QUfo8P3FxQfCO+bYfSk/DlxftjvkFH6PD9xcBMYMGDALzfBtbU0CU0dKUjaocqZ5ACsduHtBAvxXuQdFOmK3szncmYI9LW5wYKmGZo/iGii6bUBSr2HSi9wAoHVcag4se/qHiyiQ8IPDJGb28nxuG47PKt68KTI91uZe7Y0RTFw8Eq1LKeBeTC1xq4OnAesa2GuAZUFXLk2YRUzVc1XSztGrrOS0kDycQjYPazKzRsCBa1uV7EtXCLhgmr81pYPjnajqOOuqHiiRZGiIKX6EWOgKKGYmz+fD0wBgwYMAYMGDAJnffsTLWVlI9KnFNKjo9yALJZlJJ0GjML9yjFP3XbtVrKmpirukjNLwB4RozM3Fa518Wy9XPiBBtzdm2tT0M2Wy3t/xgiPmkjlXX18PrticOVR+6BVAWl6MxsR9NbhgG7SpGh6uJh14CsbPJT5XVLlaFlinQy04dibONJEBOuos4Hbx92LrhS+EPQsKalrIyRJTzWDLzUMLhr9VmRfWcfu73fJBUIsNeywzjTpTpHJ3k8o27b2XsOtgDZwY+IZVdQ6MGVgCrKbgg8iCNCO/H3gFxvy2bmraKIU8ZkljmU8K8yGBU+YAlSSdAATi5bK0k0NHTxVBDTJEquRrqBbn1+frxWN8+c1FHl4nppDG4mQFgAfF8bTUcibY8d2e3NVmxZzTRxU8Y4Xk4mYvJobILAAAG5ve1x24CzbMqVasQjRap+HzMkb/AGucL3fhvCelHuClbhmdbzSDnGp5KvY7DW/MC1tSCLDtttKuVVaVMgJgqIXV1H/Vi8aLzFwzJfuS+i4zlNJU5pWluEyVFQ/JR1n7FUdZ5AanTAQ2JujygGgnq30tJHFDf6bG7SAD9VeEn9oYfOzm5KghjX3UGqJebHjZVB7FCEG3nJv3csd28DYTLpqWKJ5I6JYOPoGBREUtbi4lYgOCQpOoNxz1Nwy7iS2fzyainSop3KSL+5h1qw+kp6xj5z3K/c0zQ9LFMBykhdXRh1EFTp5jqMR+A2NsZtRDmVMtRCe6ROtH61P8j1gjCz8H/wCVZp+2n3psVzwds2aOvkpr+JNETb9dDcH/AGl//gxY/B/+VZp+2n3psBJ+Ed82w+lJ+HLi/bHfIKP0eH7i4oPhHfNsPpSfhy4v2x3yCj9Hh+4uAmMGDBgPCtpllRo3VXVhYq4up7LjrF8LXaLIsxzTLoplqBDWLx3igd443UmzRtdj8YCvMm17g/WDRxH5TAI+mQCyiVmH+u0jH/e7YCj7jKAU9JU05t00NVIkxU3BYKnLuA084OGRiAoYOizGosAFqIo5B3uhZJD/ALTDifwBgwYMAYMGPOonWNS7sqIouzMQAB2knQDAVjeNDeCna3kVtK3/AN1V/wDbFrwqdsd6eXyFKWJmmYzwtxqLIpSVH1ZrFvJ+iCO/DWwFb3j5T7ry2qhtdjGWQfrJ46/xUD14yBjcRGMbbZZT7krqmntYRysFH6pN0/epBwFm3cbz58stC4M1KT/hk6pfmYyeXbwnQ91ycPzZ3eBl9aVWGoXpH5RP4r352seZ818ZEx601Q0brIhKujBlYcwQbgjzHAaE8I6sZaGCJbhZJvH7+FSQD6zf/Ti8bvMsWmy2kiQAfFKzW62YcTH95OKZtORn2QCeIDpox0hUdUiAiRfWpYjtuuJvcpVSSZPTmQk8PGqk/VVmCjzADhHcMBXfCQdPcNOp8sz3XzBG4vVqv8MIjJc5mpHaSncxuyFOJeYBtex6jpzGuGb4R+ZK9ZT04NzDEWbsBc8vPZQfWMfe4/YClropauqHShJOjSK5AFlVizWIJvxAActDz0sHRuFz6vnrJEklmmp+jJkMrM4RhbhszXsx1Fr6i56tK/vlhngzh5p4+liYq0Al4jGyAC6eKRYBr3UEHW/Xc2CDe20E7U2WUKPRJ4sSKjh2Y/T8W/lMeRFz2gnFvm2vrUg480ygCBHAndXRwq9TiI8RYA8zf/8AQVqgpjnuXNTx5YtGkYMlPOjARtKNCoUqpKvqCQWANr6gYSE0TIxRgVZSQwOhBGhBHUQcbaopEaNGiKmNlBQryKkXUi2lrWtjL2+7LkhzefgFhIFkIA+kw8b97At5ycBX9iM2NJX004fgCyrxseXATZ793AThu+D44apzRlNwXjII6xxS2whsO7wZvKrvND/VwE/4R3zbD6Un4cuL9sd8go/R4fuLig+Ed82w+lJ+HLi/bHfIKP0eH7i4CYwYMGAMQ2XVV6yqi+qsL/7g4/8ATEziBpIwuZVBtq9NBY9vC84I9XEv+4YDozYcM9LLb6bRMexXUn+MkcY9eJbETtXCzUkpQXkQCWMdrxkSIPWyAYkKOoEkaSL5LqGHmIuPtwHtgwYgNrdsKXLYw9TJYnyI11d/MvZ3mw78BL5jXJBE80rBY41LOx6gNT//ADGVt4m8CfNJTq0dMp+LhB0/ae2jP/Ach1k2LeRvcGY0zUkMDRIzKWdnBLKNeHgAsPG4TfiPLCrwH0iknS5Pdja2U1YmgimBuJI1cHtDAH+eE1uBpI5KGu4o14rlek4RxcLJqvFztpe3fi/7os0FRlNKRzjTomHYU8UfvUKfXgLjhF+Eds7YwV6Dn8TL59Sh+8L9y4emIja3I1rqOalf/mIQp+qw1VvUwBwGM8GPaspmikeJxwujFXB6mBsR6iMeOAZG5XaoU1Q9FM1qerHBc8kkIsp7g1+E/wCnsw2NxFar5THEPLgeRHHWCXLjTzOP44y/hk7o9uYaGslkqrqk6AM6gkBwbhmUdtzcgczy1OAj99chbOaq/V0YHs0x67mdqxQVwE0vR00wKyX8kNbxGPZY6cXUGPVjn3xVMM2ZyTwSpLHMkbBkIOoUKQew+LyOvLFJwGg9od9dHSs0dDT9MeI8T6RoT1kWBL69dh23OJjYPebT5uWo5YTFM6NdL8SOtvGANuduoj1nCYrdlKWZlkoq+mSFkUlaqXgkR7eMCvBrrexW4+3DW3HbH00KvWpN7olN4uNVdY15FgnGAZNbDjsBzA67gzcmy8U9PDTqSVhjSME8yFUKCbdemM1b9qwSZvKo/wCUkaf+Ib/2t6saF202ljy6kkqZLXAtGt/Lc34VHntc9gBPVjIGYVrzyvNIeKSRi7ntJNzgOfDu8Gbyq7zQ/wBXCRw7vBm8qu80P9XAT/hHfNsPpSfhy4v2x3yCj9Hh+4uKD4R3zbD6Un4cuL9sd8go/R4fuLgJjBgwtt7+8T3ujEFOymrkHWL9EmvjEcix5AHznsIMCvr4oEMk0iRoObOwUD1k2wutrduaaCuy+qjqIpIGE0NQY3D8Kt0ZViFJICsoPLlftxnbNM1mqX6SeV5X7XYm3mvyHcNMceA1plm8zK6iToo6tOImwDq6AnsBdQD+/ErsbpRxJp8VxREDq6Nmjt6uG2MbYee4LbW5fL52JdyZIXY3vZQGTz2XiHb43rC/b0ts/eukEiKGmkbgiDcgbXLHtAHV2kYQ2U7OZltBPLUXDa2eaUlUHYi2B5D6KjTr5i9n3jZzFnOa09JGzmmg4g8sMbyM17GQosasWFlVQbEXueWuGnsjtblZZMvo5AjRgqsJjkQ6XLDx1F20JPXzJwCI3gbtZ8rihkJ6VGFpZEHio99F7QLWsx5m/LFExs45rR1AMPTU8ocFWj6RG4geYK3Nx3YzPva2PGW1pWMEU8o44b68PUyX6+E/wK4Cr0ucVEUbQxzypE+rxo7BW0sbqDY6aa9gw5PBrzbSqpCfqzIP/B/6eEbia2Q2kly6qSpiOq6Ot9HQ+Up7j/AgHqwGyceVXUpEjSSMFRAWZjyAGpJ7hj7je4B7RfHNm1CtRBLA3kyxsjeZgQftwCQ397DsrnM4FujWFSB9FtFV7dh0B77HrNktjXOw5apyxIatQzqHpp1OvEY2aJr9vEFv68Zj232dbL62ala5CNeNj9JDqp79DY26wR1YCCwYMMOfYSKbJoswoTJJKhIq0JBK258KgX00a2p4WBwC8x9rIQCASA2hAPPr17dQD6sfGDATmx9fSQ1Aeup2qIbeSrEENzBtcBx1FSQNe6xd2X768sig4Y4JouDRIVjQC3dZuEDz9/PGdcGAtO323E+azB5BwRJcRQqbhL8yTpxMes2HLkMVbBgwBh3eDN5Vd5of6uEjh3eDN5Vd5of6uAn/AAjvm2H0pPw5cX7Y75BR+jw/cXFB8I75th9KT8OXF+2O+QUfo8P3FwElWVSRRvLIwVEUs7HkABck+YYyaYpc6zZgjWapmYhmHkILkXA+rGtrd3PGkt5i3yqt1t8Q/LzcvXy9eM2bAbavlcrSxwRSlwFYuG4gt9QrA+LfS+h5DswDq2z3W0/vSaekhUzwDjjew45GFuPiYC7F1vpyuFtYAYza6kEgggjQg9Rw+t7edy0tTTVnuqXoZI/iqSJpIuLQcReRTbmwN+egAA8oV2DZynz6PpaWKopasBi7S9LNFOR21DElX7z5rG18ApcelPO0bB0Yqw1DKbEesY9cyoJKeV4ZkKSRnhdTzB/mO8aEa45sAzdgN1k9dSCsjqhAXZlUWbxlGhJZWFvGBFrdWGZu63UJl0xqZpennsQh4bBL6MdSSWIuL6aE9uITcHtCPe+qhmYRxUp4ulJtwrIGJHdYqTf9buxE7K05nqj0W0cgj4z7nRpJekY3vZ45rIef6wY9XVgI3N91uY5fMz0kUVXCT4vHHFIQOoMkqmx70/hyHttvktVLlb1NbSmnlgdOjCzFoyjHgIWAuwgOqE8NgbchbGhlGE74SGc8FPT0inWVzI9vqoLAHuLNf/RgM/4MGDAaI3M7yUqIkoapws8YCxOxt0q8gLn/AJg0Ha3nvht4x/u8zKCmzGmmqV4okcE/qn6L9/C1m9WNfI4YAgggi4I5EYD8jiC3sAOI3Nus9v8ADCW8JPL4eClqOJRPxNHw9bpbiv22RvxMOzGZ9+dTVy5isE6KFQWpygI40Y6HUnxr+KeWq4BaYt+7ijzOWcplryRk/wCI4JEYH65sQeegsT2DDM2d2VyzITHNmc6NVSL4qFC6x9pVVUk9nSGw52tfDabMIY6Y1AZfc6xmXiTVeADi4hw8xbXTALuTclSyjjqaipkqG8aWVWUcbHUnhKNYevHLUbg6IjxKipVuosY2H7gi/bid2d3tUNVK8bE0wTrqWROI3tYDiOotrrppi9RSJIvEpV0YaEEEEecaEYDFFfTiOWSMMGCOyhhyaxIuO488eGLPvF2YbLq6WHgKxFi0BPXGTpY3N7eSevTFYwDA3O0EFbUS0FUgaKaMsh5MkiWsyN9HxS1xyNhe9sS+1u5Cqgu9G4qY/qGyyAeYnhfzgg92KruozUU2a0sh8ln6M/8AcBS/qLA41tgMS1+XywNwTRvG31XUqf3EYcvgzeVXeaH+rh5SRhhZgCOwi+Ez4Pw/4rNP20+9NgJPwjvm2H0pPw5cX7Y75BR+jw/cXFB8I75th9KT8OXF+2O+QUfo8P3FwH7tdlq1NFUQNIYlkjYGQa8Ite5GlxpqL6i4wvtm93FDllTBmHu3xCbQibgAfjQhQGJF21LCw5D14aVXTiSN428l1KnzEWP24zbtZmTmJMmrmCe98yDpk14oOHhB4L6uFZLDsJvaxOAfdfDQV5all9z1DRatESrNH1X4Qbrzt68SuX0EcEaxQxpHGvkogAA6zoO0knznCS2K3k5Nl6CKGlqEJ0aZkjZ373YPe3XwjQdQw7curFmiSZAwWRQy8SlTY6i4Oo9eASHhF7NIjRZimjSMIpVt5RCkq3n4V4T3BcJPGoN+ZgXLHeYBnB4YFPLpG04gOtlTjI7Ne4jL+AZOxWRTVWS10dPYyyVEI4CyrxhbnhBYgE3a9r/RxXn3d5mG4PcU9+5bj/cPF/jjt2DzOlMUtDWyyQRSOksU8d/i5UuBcAE2Ibn1EDzht7P5PBaOq9/6iaKNg9nqAENje0iuTppyNvVgLpsPDURZfTrWH49Y/jCxuRztxG+pC2BN+YOM272NqFzHMHlj1ijAiiP1lUm7eZmJI7rYu29zeuk8b0NCxMbXWaYacQ60Tr4T1t1jQaG5S+AMGLPu92TfM6owLcKsbszfV8UhP3uV07L9mK3NEyMyMCGUkMDzBGhB774D4xr/AHbuTlVET/0EHqAAH8BjIGNg7u5UbLKIxm6+54x6woDeviBwFiwvt9uTGoy8SRoWnhljMPCPGuzqlh168Q07h2YvdbVLFG8rmyRqWY9gAuf4DClj3zwVdZS00cTxwPKvSSTcN7/QAVSQB0nASxOgB068BA0m6vM8zqHqc0l6Em45q7aDxeFUPAsYJ7QdDprfDo2UyX3FRw0vGZOiTh4yLXOpOnULnQdQtjpzrMVpqeaoYErDG0hAtchQTYX0ubWxWcg3iQ1yI1LT1MxuBKFQAQ3+szsqt22QsbdWA6M83dZfWTtU1EBeVrcR6SQA8IAAsrAch2YldnNnKegRo6WPo0dy7DiY+MbDTiJsLACw7MS2DALjfxkS1GWtNb4ymYOp6+EkK4v2WIbzoMZjxrnenKFymtJ/6RHrJAH8TjK2S5JUVkgipoXlfsUcu9jyUd5IGA9tkqJ5q2mjiUs7SpYDuIJPmABPqxs3CX3dbKR0+c8EfC4o6RVnkXl7ofnbtPCWHmFjrh0YAwlvB/8AlWaftp96bDpwlvB/+VZp+2n3psBJ+Ed82w+lJ+HLi/bHfIKP0eH7i4oPhHfNsPpSfhy4v2x3yCj9Hh+4uAmMZ18ILZsw1q1oB6KoADkdUigC3ddACPM2NEk21PLCp3k7wMomiloJmkm4ubwKGEbjVWDFlDEH6pI5g9YwC22by2gqJ4oaGnqqidmW7Var0MIvq7JCSZAOxmCnr00xp9RphD7s97NLRUi0lSkgMZIWSNFIdbkjiFwQwvbr0A1x7bVb+OKN46GFkYiwml4fF7wguCey5t2g8sBWN+m1Jq6406H4mlugtyMn0z6j4n+k9uFtj7lkLEsxJZiSSTcknmSes4+MAYMGDAGPeho3mkSKJS8jkKijmSceGHL4OWzweaaudbiICOIn6zauR2ELYeaQ4Bn7sti1yulCGxqJLNO46z1KD9VbkDzk9eFLvv2CliqXr4Iy1PL48vCL9G/0iQOSt5XF2lr20xonH4RfAYdxoPwdNoOkppaJj40LccY/UbnbzPcn9sYgt9G7NYAa+jS0V/j4lGiX+mo6kvzUcr3Gl7LjYbaRsurYqpblVNpFH0kOjDz9Y7wMBrPaSAyUlTGObwyKLd6kYxbjbdBWpPGk0TB43UMjDkQeWELv22IpqQLWQcSPPKQ8enDqCxZRa66jUXt42lsB67Fb4IzB7izVDLGRwdNw8V05fGrza31luT2X1My2/Chp36GnpHNOhsrpwoCBpdYyBYdlyD5sIDDOTZfIXiiqPfOSJCq9JCyBpA30tFW41/VYddyMA9Nj9s6XM0L0zniW3HG4s6X5XHIjvBI78WHFb2D2foqSmU0K3jmVX6U3LSAjxSSQDyOgsALnQXOLJgIPbiOJsvqxMoaMQuzA/qqWHLkbgEd+Ejs8+ZUeRCoppIIYJZT0jlLSqCyxhg5JDLe4vwhlAuL9V435bTcFOMtgu9TVWDKupWPmdO1iLAdnF3Yz22bTmEUxmk6AG4i424Aed+G9udz5ycBrjY3ZaLLoOhjLOzMXlkfVpHPMk/YPtNyZ7CR3V73UEaUeYPwlAFjqG5EDQLJ2EDTj5HrsdS3Mrz+lqfk9RDKRzEcisR5wDcYCSwlvB/8AlWaftp96bDpwlvB/+VZp+2n3psBJ+Ed82w+lJ+HLi/bHfIKP0eH7i4oPhHfNsPpSfhy4sb7RJl+Rw1TWJSli4FP0nKKFX1nn2C56sBQt/wBtuRbLIGI5NUsp6j5Mf7vGP+kdoxN7oN39OmXCapiWSSsS7cQvaJtVUdlxZiRrcjsGEJSI9bWIsjFpKmZQzHmWdgCezmcbNhiCqFUWVQAB2AaDAJDeVueggpXqaAScUXjPEW4gU6yt9bqNeeoB6+aOxuJluLHUHnjPO8bc49KrVNEWliFy8RHjoOd1t5ajstcW69bAo8deUUBqJ4adSA00iRqTyBZgo/icXDYLYM5hR1044jJCgECj6T+Uw7zwgKP2+7FTyGu9z1UE5/5UqSf7WDfywDaqPB+lA8StRj2NEVH7w7fZhbbR7G1dFUrSyxEySW6Lo/GElzYcFhcm+lrA8tNRjYMbhgCDcEXB7RinZxs1LWZpS1UgVKeiDFATd5JGtrYaKg4VOpvpy10DKUsZUlWBVgbEEWII5gg8jjUm5HLegyiA2s0paVu+5sp/2KuOnb/dzTZmpYjoqkDxJlGvmcfTX+I6iNb2HZrLjTUlPTm14okQkciVUA2v1XBwElgwYMB51ECyKyOAyMCrKeRB0IPcRjPOR7pkmzKuopZJI1p+FomUA8Subre418XQ26wcaKxQtpsxejzanlip5Kj3VTvHIkVuIdEwZX8YhbDpCDcjmNeQwEzsJsiuVwGBJpZVLcXxhFl7lUeSDzPfiq7/ALIuny8VHSBDStxcLHRw1lI/a5W7dR14YuXVXSxJJwPHxC/BILMvcwBIB8xOEL4Qm1fSzrl8beJBZpbdchGg7+FT+9iOrAJ/Db3DJlpeX3WI/dQI6HprcPDbXgDeLx359drW+lhSYMBtGnzylZjElRAXXmiyISvZdQbjFM3ib1KegjMdOyT1RuAqtdY+9yD1fV5nu54zDjpy2gkqJUhiUvJIwVFHWT9g7+rANfcblstdmU2ZVDNIYgTxt9KVwQO6ypxaDl4vLTFb3wbHnL61mRbU05LxEclP0k7uEnTuI78aJ2J2aTLqOOlSxKi8jD6bnym/kOwADHRtRs5BmFO1PULxIdQRoyMOTKephc+okG4JGAxlj6jkKkMpII5EGxHrw2tp9xdTCC9HKtQv1Gsj+q54W/ePNhV11FJA5jmjaOReaupBHqOAvGy293MKOyu/umIfQm1a3dJ5QPn4h3Yung5z9JNmMlrcZia3Zcym2EXh3eDN5Vd5of6uAn/CO+bYfSk/Dlwu97G0XSQZfQqfFgpYXkH/ANRo14b/ALKa/wDcOGJ4R3zbD6Un4cuM8VdU0rF3N2IAv3ABQPUAB6sBaN0tOJM3o1PVIW/2qzfyxrXGVtykqJm8DyMqKqyHiYgDyGHM+fGmPf6l/SYPap/fASODEd7/AFL+kwe1T++D3+pf0mD2qf3wHlkWz8NGZzCOFZ5elZRyViqqeHsBK8Vu1j1Wwtd4m5kVUrVNC6RyObvE9wjMeZUgHhJ7LWJ7MM/3+pf0mD2qf3we/wBS/pMHtU/vgOLYWmqIqCniql4Zo04GHEGuFJVTcHW6hT26664nsR3v9S/pMHtU/vg9/qX9Jg9qn98BI4MR3v8AUv6TB7VP74Pf6l/SYPap/fASODEd7/Uv6TB7VP74Pf6l/SYPap/fASOK1tC3DX5a/UzzRHzNEX+2IYlPf6l/SYPap/fFZ21zqn48vkWeE8FbHxWkU2VkkjJ56DxxrgLBtbnqUNJNVPyjW6j6zHRV9bEDGOq6reaR5ZDxPIxZz2km5P7zhu+EFtcszxUMEivGnxkpRgQWNwq3B6luf9Q7MJvAGDBi97pKnLxUtDmMSOs3CInfyUYHkexWuATy010JwFFVSTYak8hjRm5bd0aJPdtUtqmRbRoecSHtHU7dfYNOsjFno8myeCc1Ea0aTXvxB00PaoLWQ96gYnvf6l/SYPap/fASODEd7/Uv6TB7VP74Pf6l/SYPap/fASOE54ReZU6wRU5jR6pzxK5HjRRg6kHmOI6W5GzdYGGDtBtrR0lO87zxuEGiI6sznqUAHmT+7UnQYyntPn0tdUyVUxuznQdSr9FR3AafxOpOAisO7wZvKrvND/VwkcO7wZvKrvND/VwF930UMcuUVBdeIxcLxnXxWuFvp3Mw9eMqYMGAMGDBgDBgwYAwYMGAMGDBgDBgwYAwYMGAMGDBgDBgwYAwYMGAMGDBgDBgwYAwYMGAMaJ8HGiQUM8wX4x5uFm11VVUqOzQu378fmD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6388" name="AutoShape 4" descr="data:image/jpeg;base64,/9j/4AAQSkZJRgABAQAAAQABAAD/2wCEAAkGBxQSEhUSExQWFhQWGR4bFhcXGRwfIRoeIyMfIB4gIB0cHiggGhwlHx0dITEhJSkrLi4uGyEzODMsNyguLisBCgoKBQUFDgUFDisZExkrKysrKysrKysrKysrKysrKysrKysrKysrKysrKysrKysrKysrKysrKysrKysrKysrK//AABEIAOMA3gMBIgACEQEDEQH/xAAcAAACAwEBAQEAAAAAAAAAAAAABwUGCAQDAgH/xABOEAACAQIDBAQHDAgEBgEFAAABAgMEEQAFIQYHEjETQVFhCCIycXSBkxQVFyM0NUJSsbKz4lRicpGhwcPRM3OCkiRDU4OiwvBjo9Lh8f/EABQBAQAAAAAAAAAAAAAAAAAAAAD/xAAUEQEAAAAAAAAAAAAAAAAAAAAA/9oADAMBAAIRAxEAPwBh7z9rjldEZ0TjkdxHHfkGIY8TdZACnQczYac8JT4bsz7YPZ/mww/CO+bYfSk/Dlwst2m7qPNo5W92dDJG1jF0XEeEgWa/GuhNxb9XvwHV8N2Z9sHs/wA2D4bsz7YPZ/mx4byN3EWVRI3u0Syu1lhMXCSvW1w7WANhqNb4XmAZXw3Zn2wez/Ng+G7M+2D2f5sRW7XYiPNXliar6CRAGVOj4y6/SN+JQLG2nfiX3h7rosrpunat43ZgscRh4ePlxWIc2sNeXd14D5+G7M+2D2f5sHw3Zn2wez/Nha4c+S7j4qqCOoizHiSRbgiDTv5y30Nxr2YCC+G7M+2D2f5sHw3Zn2wez/NjvyLc4lXHKYq9elhllieMxcijsq8REl14lUNyPO2tsLfaDJZqKokpp14ZIzY21BHMEHrBFiP5YC8/DdmfbB7P82D4bsz7YPZ/mxUdjMkjrauOmlnFOJNFcpxXf6K2uNWOlycMLancwlFTmoeuuqvGrXhsFDyKhYnpD5Ibi9WAi/huzPtg9n+bB8N2Z9sHs/zY+tst1sdFQGvirRUJdeHhjADBja4YSMMLPAMr4bsz7YPZ/mwfDdmfbB7P82LDlu4qKeJJosx445FDKwp9CD55b/vxF5NuaFXTtNT1yNIrOhjaOwDqxHCzByVuLHyTow54Di+G7M+2D2f5sHw3Zn2wez/Nhf5nQSU8rwSqVkjYq6nqI+0dh6xic3e7KDM6v3KZei8Rn4uHi5W0txDt7cBZPhuzPtg9n+bB8N2Z9sHs/wA2JjJdyaVJn4a/SGZoriEEMVCkn/E0ILFbfq4j590iLFmMnuy7UHH4nRC7hYVlBPxniBiSvI+ST3YDn+G7M+2D2f5sHw3Zn2wez/Nha4ktm8q911UFNxhOmkVOIi/Dc2vbS57BcXOAvHw3Zn2wez/Ng+G7M+2D2f5sdW3m5/3uo3qxVGXgKgp0XDozBb34z1kdWFXgGV8N2Z9sHs/zYPhuzPtg9n+bEBu72TizOoNM9SKd+G8Y6Pj6QjVgPGUAgC/Pt7MXHaHc1HSGm46+yzzCHjaEAISjsp/xNbsgW2nlc8BG/DdmfbB7P82Glub28mzRJ1qAvSQlSGQWBVr2FrnUFT6iMI/b/YOfKpVWQiSJ/wDDmUWDW5gj6LDs17idbMLwZvKrvND/AFcBP+Ed82w+lJ+HLis+DT/j1n+XH9rYs3hHfNsPpSfhy4rPg0/49Z/lx/a2A+PCU+U0n+U33sJvDk8JT5TSf5Tfewn5YWS3EpW4DC4IuDyIvzB7cAyfB6+dT/kP9qYt/hLf4FH/AJkn2LioeD186n/If7Uxb/CW/wACj/zJPsXAIPGsNznzNR/sv+I+Mn41huc+ZqP9l/xHwFX3NX98s77PdH9SfFD8IOpR81shBKQIr26muzWPfwsuGfu2zJag5nRIpgkhqpS00XDxP0kspDaqfGUDhuQdAuEbvK2aky+ukhkkaXjHSJKxuzqxOrE82uGBPWRfrwHFsL85UPpUP4i40Zvw+ZarzxfipjOewvzlQ+lQ/iLjS29upWLLJZXjEqpJAzRtycCaMlTcEWYC3I88AjM1q3ocrOWTlmNUkFXDblGGJ4la5uD4qmwHMnFAwx9+lelRW008d+CWjidb87M0hF+/XC4wGud1nzTRf5Q+04rm5Dycx9Nk/lix7rPmmi/yh9pxD7uDHNRVUdIxp5xUzLLLwhj0hNw4DEgjhKixtyOnWQTG+10Oc1PB1dGGPawjS/8AIecHHPupz6KhrWnmfgAglCmxN2tdRp2kWxDbY5TLSVs8E78cqvd3+vxWcNrrdgwPrxDYDTHg+sTlbEkkmokJJ69FxS9oNoI6bNM9ilfhWopGROfjSdEoQaDr4m1OLj4PnzUbf9eT7Ex9w5xkTzokwp3qZg0cjTIGPGtlYSMw0JIsp5EDQ2tgMz4te7ujDTTVDcqOE1I/ajZCo855Ye+2WwWVGHgaGOnkmdYoZIksRIxsniroRfnpa17kcwmskonp8rzO4vJJNFSKF1JKlpJQNNRwqP3HAaD3h0fT5ZWINbwOw7yo4h/EDGP8bJ2Xm90ZfTs4N5IE4wedyoDD998Y8raZopHibykYq3nBsf4jAXTcj8803/c/DfDX8IY/8DTelp9yTCo3I/PNN/3Pw3w1vCH+QU3pafckwFg3uZQtTlNSCBxRJ0yHsKakjzrxL5mOF74M3lV3mh/q4bG20gXLawnkKaX7jYU/gzeVXeaH+rgJ/wAI75th9KT8OXFd8GqFukrH4TwcKLxWNr3JtflexBt34sXhHfNsPpSfhy4SOQbaV1FGYqaoaJGbiKgKfGsBfxlPUB+7ANzfXs3PmGYUUECFiYzxtbSNS4BZj1Afx5DXFI36Uiw5hHCgskdNEijsC3A/gMQ/wk5n0nS+626Th4OLhj8m97eTbniEz3PJ6yXpqmQySWC8RAGg5DxQB14BgeDxAxzN3CkqsDBmtoCStgTyBNjbzHsxb/CTgY01K4UlVkfiYA2W4FrnqvhM7PbV1lCHFLO0QktxgBTe17aMDbmeWOrOdvMwq4mgqKlpImsWUqgvY3HkqDzAOAreNabpKdo8opFdSrcDGzCxsXYjQ9oIPrxkvFwj3oZqoAFY9gLDxYz9q64Bw7n8vkWtzidkYRyVLLGxGjlZJuK3aBcC/bhe+EJmKS5kqIQTDCqOR1MWZreoMv7zirxbwsySMxJVyKjF2PDwg3dizkMBxAlmJ0Ol9MVqRyxLMSSTck6knrJPWcBPbvqd3zOiCKzEVETEKCbKrqWJtyAAJJ6saK31xlsnqFUFmZogABckmWOwAHMnGZcjzqejl6amkMcliOIWOh5ixBGJqu3jZlMvBJVMyhla3CnlIwZTovUyg+rAXCTY+Wk2eq56tSJ5WhEavq0UayCw18gksxKjqtfW4wpcWXOdvcwq4mgqKlpImtxKVQXsQRyUHmAcVrAa93awNHldGjqVYRC6sLEdeoPLFa3MRtG2ZxOpSRatmKsLHhbyTY9RsbHrwmBvSzb9Mf8A2x//AIY5aLeBmEVU1YtQxmdQrlgpDKOQK24dO4XFz2nAW7f9s+0VYaxnS1QwWOMeVwpHGCx/1XFvN26KrEttJtHU18vTVUhke1hoAFHYFAAA/wDhxE4DTW4ekkTKfGVkLyOyFgRcELwsL8wbc+vHvtBu1yyWanZ+GnMYY8MZWNprcPjMfKJU6kjXxueEPFvEzJYRAtXIIwnAAAtwtrWDcPFy673w8trN2612WwQxyN08IDRSzuzk8QBdXaxPCeeg0IFhbTAQ+3+9CCI1FPGivVQhRSTqUlAZxZnBI+LZVNiNSSbctcVisauyjLKCoWMiVppp5mkUtwO6iNOO/JmjLc9erCqnXo5WCMTwOeFwCpNjo1jqp0vbqxPZzt7mFXC0FRUtJE1uJSqC9iCOSg8wD6sBpXdnnc1bl0NRUC0rlr2XhBAYhSB2WtrjOO9XLDT5rVqVIDyGRbjmH8a47RckadhHVj5y/eNmcESQxVbrHGoVF4UNgOQuVJ0xE7QbQ1Nc6yVUpldV4VJAFhcm1lAHMnAWvcbAzZxAyqxVBIXIBsoKMASeoXIGvWRhs796KSelpIolLyPWIFUC5PiS/wAANSeoDGfdntpaqhZmpZmiLgBrBTcDUaMCMSlVvGzKRo2eqYmJuOM8KeK3Cy30X6rMNe3AOnfztOtPQGkVvjqmwsOaxggsT3G3D33PZiteDN5Vd5of6uE3mWYS1EjSzSNJI3lM5JJ/f1d3VhyeDN5Vd5of6uAn/CO+bYfSk/Dlx+bO7n8tmpKeZ0l45IY3a0hGrKCdOrU4/fCO+bYfSk/DlxftjvkFH6PD9xcBUfgUyv6k3tTg+BTK/qTe1OGNgwC5+BTK/qTe1OD4FMr+pN7U4Y2DALn4FMr+pN7U4PgUyv6k3tThjYMAufgUyv6k3tTg+BTK/qTe1OGNgwC5+BTK/qTe1OD4FMr+pN7U4Y2K/t3nUtFRtVRKH6JkMikE/F8QD2sR4wBv6sBTM33UZNSxNPMJljWwJ43bUkKAFUFiSSBYDrx2fAplf1JvanEFHt9770+bUpSMIkMr07AkM6rxFSVY3LeKrXA06xyx57sd74l4KSvaOMqmlS724yLABgRYMRrxFgDbtOoWH4Fcq+pL7U4/fgUyv6k3tTibyLIVp6+rrTUBxXGMRp+wuut/HNrkWGgB9VrwC5+BTK/qTe1OD4FMr+pN7U4Y2DALKt3NZVHG7lZQFUsSZTpYXvhkUycKKvYoH8MQe3k/DRugFzM8UFu0SyJG3/ixxYcArMt3WUNZ09RULIZXqqni4XIFhNIBp5gMdvwKZX9Sb2pxcNmh8U/pFR+NJiWwC5+BTK/qTe1OD4FMr+pN7U4Y2DALn4FMr+pN7U4PgUyv6k3tThjYMAufgUyv6k3tTis+DxCEnzNF5K0YHmDSgYdmEt4P/wAqzT9tPvTYCT8I75th9KT8OXF+2O+QUfo8P3FxQfCO+bYfSk/DlxftjvkFH6PD9xcBMYMGDAGDBgwBgwYMAYMGDAGOLO6Lp6eaEgHpI3Sx/WUj+eO3BgMWvlFTG8amGZXlUGIcDAuGGhXTxgQertw2avY6HZ+lps0dmkrEdQYWsY2ZweJRZbqVXiIe9rry1AxY6HebHQVU+X5iGXoZG6GZV4gY2PFGGVRcEIygEA6DXlcqDOdv6irovcNQBKqyB4pTfjW3ELE8nHCxGuveeoHTuz2ikziqlr5IliSnj6GFQeLVyGkJYgXNkQchocMzC63CUgTKI3HOWSR284bg+xBhi4AwYMGAgNpnHTZep5NVa/6YZ2X/AMlXE/hb74c59yPlk17IlWGf9kCzf+LNhjg3wENszJf3Sv1KmUfvIf8A98TWIbZrX3S9rcVTJ6+Hhjv6ymJnAGDC+2z3t0VAzRJeonXQpGRwqexn5A9wBI67YXtVv+qiD0dLApvpxl2sO+xW579MBoPBhIbL7+QzcNfAFB/5kF7DzoxJt3hj5sNrZ/aKmro+kpZllXrtzX9pTZl9YwErhLeD/wDKs0/bT702HThLeD/8qzT9tPvTYCT8I75th9KT8OXF+2O+QUfo8P3FxQfCO+bYfSk/DlxftjvkFH6PD9xcBMYMGDALzfBtbU0CU0dKUjaocqZ5ACsduHtBAvxXuQdFOmK3szncmYI9LW5wYKmGZo/iGii6bUBSr2HSi9wAoHVcag4se/qHiyiQ8IPDJGb28nxuG47PKt68KTI91uZe7Y0RTFw8Eq1LKeBeTC1xq4OnAesa2GuAZUFXLk2YRUzVc1XSztGrrOS0kDycQjYPazKzRsCBa1uV7EtXCLhgmr81pYPjnajqOOuqHiiRZGiIKX6EWOgKKGYmz+fD0wBgwYMAYMGDAJnffsTLWVlI9KnFNKjo9yALJZlJJ0GjML9yjFP3XbtVrKmpirukjNLwB4RozM3Fa518Wy9XPiBBtzdm2tT0M2Wy3t/xgiPmkjlXX18PrticOVR+6BVAWl6MxsR9NbhgG7SpGh6uJh14CsbPJT5XVLlaFlinQy04dibONJEBOuos4Hbx92LrhS+EPQsKalrIyRJTzWDLzUMLhr9VmRfWcfu73fJBUIsNeywzjTpTpHJ3k8o27b2XsOtgDZwY+IZVdQ6MGVgCrKbgg8iCNCO/H3gFxvy2bmraKIU8ZkljmU8K8yGBU+YAlSSdAATi5bK0k0NHTxVBDTJEquRrqBbn1+frxWN8+c1FHl4nppDG4mQFgAfF8bTUcibY8d2e3NVmxZzTRxU8Y4Xk4mYvJobILAAAG5ve1x24CzbMqVasQjRap+HzMkb/AGucL3fhvCelHuClbhmdbzSDnGp5KvY7DW/MC1tSCLDtttKuVVaVMgJgqIXV1H/Vi8aLzFwzJfuS+i4zlNJU5pWluEyVFQ/JR1n7FUdZ5AanTAQ2JujygGgnq30tJHFDf6bG7SAD9VeEn9oYfOzm5KghjX3UGqJebHjZVB7FCEG3nJv3csd28DYTLpqWKJ5I6JYOPoGBREUtbi4lYgOCQpOoNxz1Nwy7iS2fzyainSop3KSL+5h1qw+kp6xj5z3K/c0zQ9LFMBykhdXRh1EFTp5jqMR+A2NsZtRDmVMtRCe6ROtH61P8j1gjCz8H/wCVZp+2n3psVzwds2aOvkpr+JNETb9dDcH/AGl//gxY/B/+VZp+2n3psBJ+Ed82w+lJ+HLi/bHfIKP0eH7i4oPhHfNsPpSfhy4v2x3yCj9Hh+4uAmMGDBgPCtpllRo3VXVhYq4up7LjrF8LXaLIsxzTLoplqBDWLx3igd443UmzRtdj8YCvMm17g/WDRxH5TAI+mQCyiVmH+u0jH/e7YCj7jKAU9JU05t00NVIkxU3BYKnLuA084OGRiAoYOizGosAFqIo5B3uhZJD/ALTDifwBgwYMAYMGPOonWNS7sqIouzMQAB2knQDAVjeNDeCna3kVtK3/AN1V/wDbFrwqdsd6eXyFKWJmmYzwtxqLIpSVH1ZrFvJ+iCO/DWwFb3j5T7ry2qhtdjGWQfrJ46/xUD14yBjcRGMbbZZT7krqmntYRysFH6pN0/epBwFm3cbz58stC4M1KT/hk6pfmYyeXbwnQ91ycPzZ3eBl9aVWGoXpH5RP4r352seZ818ZEx601Q0brIhKujBlYcwQbgjzHAaE8I6sZaGCJbhZJvH7+FSQD6zf/Ti8bvMsWmy2kiQAfFKzW62YcTH95OKZtORn2QCeIDpox0hUdUiAiRfWpYjtuuJvcpVSSZPTmQk8PGqk/VVmCjzADhHcMBXfCQdPcNOp8sz3XzBG4vVqv8MIjJc5mpHaSncxuyFOJeYBtex6jpzGuGb4R+ZK9ZT04NzDEWbsBc8vPZQfWMfe4/YClropauqHShJOjSK5AFlVizWIJvxAActDz0sHRuFz6vnrJEklmmp+jJkMrM4RhbhszXsx1Fr6i56tK/vlhngzh5p4+liYq0Al4jGyAC6eKRYBr3UEHW/Xc2CDe20E7U2WUKPRJ4sSKjh2Y/T8W/lMeRFz2gnFvm2vrUg480ygCBHAndXRwq9TiI8RYA8zf/8AQVqgpjnuXNTx5YtGkYMlPOjARtKNCoUqpKvqCQWANr6gYSE0TIxRgVZSQwOhBGhBHUQcbaopEaNGiKmNlBQryKkXUi2lrWtjL2+7LkhzefgFhIFkIA+kw8b97At5ycBX9iM2NJX004fgCyrxseXATZ793AThu+D44apzRlNwXjII6xxS2whsO7wZvKrvND/VwE/4R3zbD6Un4cuL9sd8go/R4fuLig+Ed82w+lJ+HLi/bHfIKP0eH7i4CYwYMGAMQ2XVV6yqi+qsL/7g4/8ATEziBpIwuZVBtq9NBY9vC84I9XEv+4YDozYcM9LLb6bRMexXUn+MkcY9eJbETtXCzUkpQXkQCWMdrxkSIPWyAYkKOoEkaSL5LqGHmIuPtwHtgwYgNrdsKXLYw9TJYnyI11d/MvZ3mw78BL5jXJBE80rBY41LOx6gNT//ADGVt4m8CfNJTq0dMp+LhB0/ae2jP/Ach1k2LeRvcGY0zUkMDRIzKWdnBLKNeHgAsPG4TfiPLCrwH0iknS5Pdja2U1YmgimBuJI1cHtDAH+eE1uBpI5KGu4o14rlek4RxcLJqvFztpe3fi/7os0FRlNKRzjTomHYU8UfvUKfXgLjhF+Eds7YwV6Dn8TL59Sh+8L9y4emIja3I1rqOalf/mIQp+qw1VvUwBwGM8GPaspmikeJxwujFXB6mBsR6iMeOAZG5XaoU1Q9FM1qerHBc8kkIsp7g1+E/wCnsw2NxFar5THEPLgeRHHWCXLjTzOP44y/hk7o9uYaGslkqrqk6AM6gkBwbhmUdtzcgczy1OAj99chbOaq/V0YHs0x67mdqxQVwE0vR00wKyX8kNbxGPZY6cXUGPVjn3xVMM2ZyTwSpLHMkbBkIOoUKQew+LyOvLFJwGg9od9dHSs0dDT9MeI8T6RoT1kWBL69dh23OJjYPebT5uWo5YTFM6NdL8SOtvGANuduoj1nCYrdlKWZlkoq+mSFkUlaqXgkR7eMCvBrrexW4+3DW3HbH00KvWpN7olN4uNVdY15FgnGAZNbDjsBzA67gzcmy8U9PDTqSVhjSME8yFUKCbdemM1b9qwSZvKo/wCUkaf+Ib/2t6saF202ljy6kkqZLXAtGt/Lc34VHntc9gBPVjIGYVrzyvNIeKSRi7ntJNzgOfDu8Gbyq7zQ/wBXCRw7vBm8qu80P9XAT/hHfNsPpSfhy4v2x3yCj9Hh+4uKD4R3zbD6Un4cuL9sd8go/R4fuLgJjBgwtt7+8T3ujEFOymrkHWL9EmvjEcix5AHznsIMCvr4oEMk0iRoObOwUD1k2wutrduaaCuy+qjqIpIGE0NQY3D8Kt0ZViFJICsoPLlftxnbNM1mqX6SeV5X7XYm3mvyHcNMceA1plm8zK6iToo6tOImwDq6AnsBdQD+/ErsbpRxJp8VxREDq6Nmjt6uG2MbYee4LbW5fL52JdyZIXY3vZQGTz2XiHb43rC/b0ts/eukEiKGmkbgiDcgbXLHtAHV2kYQ2U7OZltBPLUXDa2eaUlUHYi2B5D6KjTr5i9n3jZzFnOa09JGzmmg4g8sMbyM17GQosasWFlVQbEXueWuGnsjtblZZMvo5AjRgqsJjkQ6XLDx1F20JPXzJwCI3gbtZ8rihkJ6VGFpZEHio99F7QLWsx5m/LFExs45rR1AMPTU8ocFWj6RG4geYK3Nx3YzPva2PGW1pWMEU8o44b68PUyX6+E/wK4Cr0ucVEUbQxzypE+rxo7BW0sbqDY6aa9gw5PBrzbSqpCfqzIP/B/6eEbia2Q2kly6qSpiOq6Ot9HQ+Up7j/AgHqwGyceVXUpEjSSMFRAWZjyAGpJ7hj7je4B7RfHNm1CtRBLA3kyxsjeZgQftwCQ397DsrnM4FujWFSB9FtFV7dh0B77HrNktjXOw5apyxIatQzqHpp1OvEY2aJr9vEFv68Zj232dbL62ala5CNeNj9JDqp79DY26wR1YCCwYMMOfYSKbJoswoTJJKhIq0JBK258KgX00a2p4WBwC8x9rIQCASA2hAPPr17dQD6sfGDATmx9fSQ1Aeup2qIbeSrEENzBtcBx1FSQNe6xd2X768sig4Y4JouDRIVjQC3dZuEDz9/PGdcGAtO323E+azB5BwRJcRQqbhL8yTpxMes2HLkMVbBgwBh3eDN5Vd5of6uEjh3eDN5Vd5of6uAn/AAjvm2H0pPw5cX7Y75BR+jw/cXFB8I75th9KT8OXF+2O+QUfo8P3FwElWVSRRvLIwVEUs7HkABck+YYyaYpc6zZgjWapmYhmHkILkXA+rGtrd3PGkt5i3yqt1t8Q/LzcvXy9eM2bAbavlcrSxwRSlwFYuG4gt9QrA+LfS+h5DswDq2z3W0/vSaekhUzwDjjew45GFuPiYC7F1vpyuFtYAYza6kEgggjQg9Rw+t7edy0tTTVnuqXoZI/iqSJpIuLQcReRTbmwN+egAA8oV2DZynz6PpaWKopasBi7S9LNFOR21DElX7z5rG18ApcelPO0bB0Yqw1DKbEesY9cyoJKeV4ZkKSRnhdTzB/mO8aEa45sAzdgN1k9dSCsjqhAXZlUWbxlGhJZWFvGBFrdWGZu63UJl0xqZpennsQh4bBL6MdSSWIuL6aE9uITcHtCPe+qhmYRxUp4ulJtwrIGJHdYqTf9buxE7K05nqj0W0cgj4z7nRpJekY3vZ45rIef6wY9XVgI3N91uY5fMz0kUVXCT4vHHFIQOoMkqmx70/hyHttvktVLlb1NbSmnlgdOjCzFoyjHgIWAuwgOqE8NgbchbGhlGE74SGc8FPT0inWVzI9vqoLAHuLNf/RgM/4MGDAaI3M7yUqIkoapws8YCxOxt0q8gLn/AJg0Ha3nvht4x/u8zKCmzGmmqV4okcE/qn6L9/C1m9WNfI4YAgggi4I5EYD8jiC3sAOI3Nus9v8ADCW8JPL4eClqOJRPxNHw9bpbiv22RvxMOzGZ9+dTVy5isE6KFQWpygI40Y6HUnxr+KeWq4BaYt+7ijzOWcplryRk/wCI4JEYH65sQeegsT2DDM2d2VyzITHNmc6NVSL4qFC6x9pVVUk9nSGw52tfDabMIY6Y1AZfc6xmXiTVeADi4hw8xbXTALuTclSyjjqaipkqG8aWVWUcbHUnhKNYevHLUbg6IjxKipVuosY2H7gi/bid2d3tUNVK8bE0wTrqWROI3tYDiOotrrppi9RSJIvEpV0YaEEEEecaEYDFFfTiOWSMMGCOyhhyaxIuO488eGLPvF2YbLq6WHgKxFi0BPXGTpY3N7eSevTFYwDA3O0EFbUS0FUgaKaMsh5MkiWsyN9HxS1xyNhe9sS+1u5Cqgu9G4qY/qGyyAeYnhfzgg92KruozUU2a0sh8ln6M/8AcBS/qLA41tgMS1+XywNwTRvG31XUqf3EYcvgzeVXeaH+rh5SRhhZgCOwi+Ez4Pw/4rNP20+9NgJPwjvm2H0pPw5cX7Y75BR+jw/cXFB8I75th9KT8OXF+2O+QUfo8P3FwH7tdlq1NFUQNIYlkjYGQa8Ite5GlxpqL6i4wvtm93FDllTBmHu3xCbQibgAfjQhQGJF21LCw5D14aVXTiSN428l1KnzEWP24zbtZmTmJMmrmCe98yDpk14oOHhB4L6uFZLDsJvaxOAfdfDQV5all9z1DRatESrNH1X4Qbrzt68SuX0EcEaxQxpHGvkogAA6zoO0knznCS2K3k5Nl6CKGlqEJ0aZkjZ373YPe3XwjQdQw7curFmiSZAwWRQy8SlTY6i4Oo9eASHhF7NIjRZimjSMIpVt5RCkq3n4V4T3BcJPGoN+ZgXLHeYBnB4YFPLpG04gOtlTjI7Ne4jL+AZOxWRTVWS10dPYyyVEI4CyrxhbnhBYgE3a9r/RxXn3d5mG4PcU9+5bj/cPF/jjt2DzOlMUtDWyyQRSOksU8d/i5UuBcAE2Ibn1EDzht7P5PBaOq9/6iaKNg9nqAENje0iuTppyNvVgLpsPDURZfTrWH49Y/jCxuRztxG+pC2BN+YOM272NqFzHMHlj1ijAiiP1lUm7eZmJI7rYu29zeuk8b0NCxMbXWaYacQ60Tr4T1t1jQaG5S+AMGLPu92TfM6owLcKsbszfV8UhP3uV07L9mK3NEyMyMCGUkMDzBGhB774D4xr/AHbuTlVET/0EHqAAH8BjIGNg7u5UbLKIxm6+54x6woDeviBwFiwvt9uTGoy8SRoWnhljMPCPGuzqlh168Q07h2YvdbVLFG8rmyRqWY9gAuf4DClj3zwVdZS00cTxwPKvSSTcN7/QAVSQB0nASxOgB068BA0m6vM8zqHqc0l6Em45q7aDxeFUPAsYJ7QdDprfDo2UyX3FRw0vGZOiTh4yLXOpOnULnQdQtjpzrMVpqeaoYErDG0hAtchQTYX0ubWxWcg3iQ1yI1LT1MxuBKFQAQ3+szsqt22QsbdWA6M83dZfWTtU1EBeVrcR6SQA8IAAsrAch2YldnNnKegRo6WPo0dy7DiY+MbDTiJsLACw7MS2DALjfxkS1GWtNb4ymYOp6+EkK4v2WIbzoMZjxrnenKFymtJ/6RHrJAH8TjK2S5JUVkgipoXlfsUcu9jyUd5IGA9tkqJ5q2mjiUs7SpYDuIJPmABPqxs3CX3dbKR0+c8EfC4o6RVnkXl7ofnbtPCWHmFjrh0YAwlvB/8AlWaftp96bDpwlvB/+VZp+2n3psBJ+Ed82w+lJ+HLi/bHfIKP0eH7i4oPhHfNsPpSfhy4v2x3yCj9Hh+4uAmMZ18ILZsw1q1oB6KoADkdUigC3ddACPM2NEk21PLCp3k7wMomiloJmkm4ubwKGEbjVWDFlDEH6pI5g9YwC22by2gqJ4oaGnqqidmW7Var0MIvq7JCSZAOxmCnr00xp9RphD7s97NLRUi0lSkgMZIWSNFIdbkjiFwQwvbr0A1x7bVb+OKN46GFkYiwml4fF7wguCey5t2g8sBWN+m1Jq6406H4mlugtyMn0z6j4n+k9uFtj7lkLEsxJZiSSTcknmSes4+MAYMGDAGPeho3mkSKJS8jkKijmSceGHL4OWzweaaudbiICOIn6zauR2ELYeaQ4Bn7sti1yulCGxqJLNO46z1KD9VbkDzk9eFLvv2CliqXr4Iy1PL48vCL9G/0iQOSt5XF2lr20xonH4RfAYdxoPwdNoOkppaJj40LccY/UbnbzPcn9sYgt9G7NYAa+jS0V/j4lGiX+mo6kvzUcr3Gl7LjYbaRsurYqpblVNpFH0kOjDz9Y7wMBrPaSAyUlTGObwyKLd6kYxbjbdBWpPGk0TB43UMjDkQeWELv22IpqQLWQcSPPKQ8enDqCxZRa66jUXt42lsB67Fb4IzB7izVDLGRwdNw8V05fGrza31luT2X1My2/Chp36GnpHNOhsrpwoCBpdYyBYdlyD5sIDDOTZfIXiiqPfOSJCq9JCyBpA30tFW41/VYddyMA9Nj9s6XM0L0zniW3HG4s6X5XHIjvBI78WHFb2D2foqSmU0K3jmVX6U3LSAjxSSQDyOgsALnQXOLJgIPbiOJsvqxMoaMQuzA/qqWHLkbgEd+Ejs8+ZUeRCoppIIYJZT0jlLSqCyxhg5JDLe4vwhlAuL9V435bTcFOMtgu9TVWDKupWPmdO1iLAdnF3Yz22bTmEUxmk6AG4i424Aed+G9udz5ycBrjY3ZaLLoOhjLOzMXlkfVpHPMk/YPtNyZ7CR3V73UEaUeYPwlAFjqG5EDQLJ2EDTj5HrsdS3Mrz+lqfk9RDKRzEcisR5wDcYCSwlvB/8AlWaftp96bDpwlvB/+VZp+2n3psBJ+Ed82w+lJ+HLi/bHfIKP0eH7i4oPhHfNsPpSfhy4sb7RJl+Rw1TWJSli4FP0nKKFX1nn2C56sBQt/wBtuRbLIGI5NUsp6j5Mf7vGP+kdoxN7oN39OmXCapiWSSsS7cQvaJtVUdlxZiRrcjsGEJSI9bWIsjFpKmZQzHmWdgCezmcbNhiCqFUWVQAB2AaDAJDeVueggpXqaAScUXjPEW4gU6yt9bqNeeoB6+aOxuJluLHUHnjPO8bc49KrVNEWliFy8RHjoOd1t5ajstcW69bAo8deUUBqJ4adSA00iRqTyBZgo/icXDYLYM5hR1044jJCgECj6T+Uw7zwgKP2+7FTyGu9z1UE5/5UqSf7WDfywDaqPB+lA8StRj2NEVH7w7fZhbbR7G1dFUrSyxEySW6Lo/GElzYcFhcm+lrA8tNRjYMbhgCDcEXB7RinZxs1LWZpS1UgVKeiDFATd5JGtrYaKg4VOpvpy10DKUsZUlWBVgbEEWII5gg8jjUm5HLegyiA2s0paVu+5sp/2KuOnb/dzTZmpYjoqkDxJlGvmcfTX+I6iNb2HZrLjTUlPTm14okQkciVUA2v1XBwElgwYMB51ECyKyOAyMCrKeRB0IPcRjPOR7pkmzKuopZJI1p+FomUA8Subre418XQ26wcaKxQtpsxejzanlip5Kj3VTvHIkVuIdEwZX8YhbDpCDcjmNeQwEzsJsiuVwGBJpZVLcXxhFl7lUeSDzPfiq7/ALIuny8VHSBDStxcLHRw1lI/a5W7dR14YuXVXSxJJwPHxC/BILMvcwBIB8xOEL4Qm1fSzrl8beJBZpbdchGg7+FT+9iOrAJ/Db3DJlpeX3WI/dQI6HprcPDbXgDeLx359drW+lhSYMBtGnzylZjElRAXXmiyISvZdQbjFM3ib1KegjMdOyT1RuAqtdY+9yD1fV5nu54zDjpy2gkqJUhiUvJIwVFHWT9g7+rANfcblstdmU2ZVDNIYgTxt9KVwQO6ypxaDl4vLTFb3wbHnL61mRbU05LxEclP0k7uEnTuI78aJ2J2aTLqOOlSxKi8jD6bnym/kOwADHRtRs5BmFO1PULxIdQRoyMOTKephc+okG4JGAxlj6jkKkMpII5EGxHrw2tp9xdTCC9HKtQv1Gsj+q54W/ePNhV11FJA5jmjaOReaupBHqOAvGy293MKOyu/umIfQm1a3dJ5QPn4h3Yung5z9JNmMlrcZia3Zcym2EXh3eDN5Vd5of6uAn/CO+bYfSk/Dlwu97G0XSQZfQqfFgpYXkH/ANRo14b/ALKa/wDcOGJ4R3zbD6Un4cuM8VdU0rF3N2IAv3ABQPUAB6sBaN0tOJM3o1PVIW/2qzfyxrXGVtykqJm8DyMqKqyHiYgDyGHM+fGmPf6l/SYPap/fASODEd7/AFL+kwe1T++D3+pf0mD2qf3wHlkWz8NGZzCOFZ5elZRyViqqeHsBK8Vu1j1Wwtd4m5kVUrVNC6RyObvE9wjMeZUgHhJ7LWJ7MM/3+pf0mD2qf3we/wBS/pMHtU/vgOLYWmqIqCniql4Zo04GHEGuFJVTcHW6hT26664nsR3v9S/pMHtU/vg9/qX9Jg9qn98BI4MR3v8AUv6TB7VP74Pf6l/SYPap/fASODEd7/Uv6TB7VP74Pf6l/SYPap/fASOK1tC3DX5a/UzzRHzNEX+2IYlPf6l/SYPap/fFZ21zqn48vkWeE8FbHxWkU2VkkjJ56DxxrgLBtbnqUNJNVPyjW6j6zHRV9bEDGOq6reaR5ZDxPIxZz2km5P7zhu+EFtcszxUMEivGnxkpRgQWNwq3B6luf9Q7MJvAGDBi97pKnLxUtDmMSOs3CInfyUYHkexWuATy010JwFFVSTYak8hjRm5bd0aJPdtUtqmRbRoecSHtHU7dfYNOsjFno8myeCc1Ea0aTXvxB00PaoLWQ96gYnvf6l/SYPap/fASODEd7/Uv6TB7VP74Pf6l/SYPap/fASOE54ReZU6wRU5jR6pzxK5HjRRg6kHmOI6W5GzdYGGDtBtrR0lO87zxuEGiI6sznqUAHmT+7UnQYyntPn0tdUyVUxuznQdSr9FR3AafxOpOAisO7wZvKrvND/VwkcO7wZvKrvND/VwF930UMcuUVBdeIxcLxnXxWuFvp3Mw9eMqYMGAMGDBgDBgwYAwYMGAMGDBgDBgwYAwYMGAMGDBgDBgwYAwYMGAMGDBgDBgwYAwYMGAMaJ8HGiQUM8wX4x5uFm11VVUqOzQu378fmD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6390" name="AutoShape 6" descr="data:image/jpeg;base64,/9j/4AAQSkZJRgABAQAAAQABAAD/2wCEAAkGBxQSEhUSExQWFhQWGR4bFhcXGRwfIRoeIyMfIB4gIB0cHiggGhwlHx0dITEhJSkrLi4uGyEzODMsNyguLisBCgoKBQUFDgUFDisZExkrKysrKysrKysrKysrKysrKysrKysrKysrKysrKysrKysrKysrKysrKysrKysrKysrK//AABEIAOMA3gMBIgACEQEDEQH/xAAcAAACAwEBAQEAAAAAAAAAAAAABwUGCAQDAgH/xABOEAACAQIDBAQHDAgEBgEFAAABAgMEEQAFIQYHEjETQVFhCCIycXSBkxQVFyM0NUJSsbKz4lRicpGhwcPRM3OCkiRDU4OiwvBjo9Lh8f/EABQBAQAAAAAAAAAAAAAAAAAAAAD/xAAUEQEAAAAAAAAAAAAAAAAAAAAA/9oADAMBAAIRAxEAPwBh7z9rjldEZ0TjkdxHHfkGIY8TdZACnQczYac8JT4bsz7YPZ/mww/CO+bYfSk/Dlwst2m7qPNo5W92dDJG1jF0XEeEgWa/GuhNxb9XvwHV8N2Z9sHs/wA2D4bsz7YPZ/mx4byN3EWVRI3u0Syu1lhMXCSvW1w7WANhqNb4XmAZXw3Zn2wez/Ng+G7M+2D2f5sRW7XYiPNXliar6CRAGVOj4y6/SN+JQLG2nfiX3h7rosrpunat43ZgscRh4ePlxWIc2sNeXd14D5+G7M+2D2f5sHw3Zn2wez/Nha4c+S7j4qqCOoizHiSRbgiDTv5y30Nxr2YCC+G7M+2D2f5sHw3Zn2wez/NjvyLc4lXHKYq9elhllieMxcijsq8REl14lUNyPO2tsLfaDJZqKokpp14ZIzY21BHMEHrBFiP5YC8/DdmfbB7P82D4bsz7YPZ/mxUdjMkjrauOmlnFOJNFcpxXf6K2uNWOlycMLancwlFTmoeuuqvGrXhsFDyKhYnpD5Ibi9WAi/huzPtg9n+bB8N2Z9sHs/zY+tst1sdFQGvirRUJdeHhjADBja4YSMMLPAMr4bsz7YPZ/mwfDdmfbB7P82LDlu4qKeJJosx445FDKwp9CD55b/vxF5NuaFXTtNT1yNIrOhjaOwDqxHCzByVuLHyTow54Di+G7M+2D2f5sHw3Zn2wez/Nhf5nQSU8rwSqVkjYq6nqI+0dh6xic3e7KDM6v3KZei8Rn4uHi5W0txDt7cBZPhuzPtg9n+bB8N2Z9sHs/wA2JjJdyaVJn4a/SGZoriEEMVCkn/E0ILFbfq4j590iLFmMnuy7UHH4nRC7hYVlBPxniBiSvI+ST3YDn+G7M+2D2f5sHw3Zn2wez/Nha4ktm8q911UFNxhOmkVOIi/Dc2vbS57BcXOAvHw3Zn2wez/Ng+G7M+2D2f5sdW3m5/3uo3qxVGXgKgp0XDozBb34z1kdWFXgGV8N2Z9sHs/zYPhuzPtg9n+bEBu72TizOoNM9SKd+G8Y6Pj6QjVgPGUAgC/Pt7MXHaHc1HSGm46+yzzCHjaEAISjsp/xNbsgW2nlc8BG/DdmfbB7P82Glub28mzRJ1qAvSQlSGQWBVr2FrnUFT6iMI/b/YOfKpVWQiSJ/wDDmUWDW5gj6LDs17idbMLwZvKrvND/AFcBP+Ed82w+lJ+HLis+DT/j1n+XH9rYs3hHfNsPpSfhy4rPg0/49Z/lx/a2A+PCU+U0n+U33sJvDk8JT5TSf5Tfewn5YWS3EpW4DC4IuDyIvzB7cAyfB6+dT/kP9qYt/hLf4FH/AJkn2LioeD186n/If7Uxb/CW/wACj/zJPsXAIPGsNznzNR/sv+I+Mn41huc+ZqP9l/xHwFX3NX98s77PdH9SfFD8IOpR81shBKQIr26muzWPfwsuGfu2zJag5nRIpgkhqpS00XDxP0kspDaqfGUDhuQdAuEbvK2aky+ukhkkaXjHSJKxuzqxOrE82uGBPWRfrwHFsL85UPpUP4i40Zvw+ZarzxfipjOewvzlQ+lQ/iLjS29upWLLJZXjEqpJAzRtycCaMlTcEWYC3I88AjM1q3ocrOWTlmNUkFXDblGGJ4la5uD4qmwHMnFAwx9+lelRW008d+CWjidb87M0hF+/XC4wGud1nzTRf5Q+04rm5Dycx9Nk/lix7rPmmi/yh9pxD7uDHNRVUdIxp5xUzLLLwhj0hNw4DEgjhKixtyOnWQTG+10Oc1PB1dGGPawjS/8AIecHHPupz6KhrWnmfgAglCmxN2tdRp2kWxDbY5TLSVs8E78cqvd3+vxWcNrrdgwPrxDYDTHg+sTlbEkkmokJJ69FxS9oNoI6bNM9ilfhWopGROfjSdEoQaDr4m1OLj4PnzUbf9eT7Ex9w5xkTzokwp3qZg0cjTIGPGtlYSMw0JIsp5EDQ2tgMz4te7ujDTTVDcqOE1I/ajZCo855Ye+2WwWVGHgaGOnkmdYoZIksRIxsniroRfnpa17kcwmskonp8rzO4vJJNFSKF1JKlpJQNNRwqP3HAaD3h0fT5ZWINbwOw7yo4h/EDGP8bJ2Xm90ZfTs4N5IE4wedyoDD998Y8raZopHibykYq3nBsf4jAXTcj8803/c/DfDX8IY/8DTelp9yTCo3I/PNN/3Pw3w1vCH+QU3pafckwFg3uZQtTlNSCBxRJ0yHsKakjzrxL5mOF74M3lV3mh/q4bG20gXLawnkKaX7jYU/gzeVXeaH+rgJ/wAI75th9KT8OXFd8GqFukrH4TwcKLxWNr3JtflexBt34sXhHfNsPpSfhy4SOQbaV1FGYqaoaJGbiKgKfGsBfxlPUB+7ANzfXs3PmGYUUECFiYzxtbSNS4BZj1Afx5DXFI36Uiw5hHCgskdNEijsC3A/gMQ/wk5n0nS+626Th4OLhj8m97eTbniEz3PJ6yXpqmQySWC8RAGg5DxQB14BgeDxAxzN3CkqsDBmtoCStgTyBNjbzHsxb/CTgY01K4UlVkfiYA2W4FrnqvhM7PbV1lCHFLO0QktxgBTe17aMDbmeWOrOdvMwq4mgqKlpImsWUqgvY3HkqDzAOAreNabpKdo8opFdSrcDGzCxsXYjQ9oIPrxkvFwj3oZqoAFY9gLDxYz9q64Bw7n8vkWtzidkYRyVLLGxGjlZJuK3aBcC/bhe+EJmKS5kqIQTDCqOR1MWZreoMv7zirxbwsySMxJVyKjF2PDwg3dizkMBxAlmJ0Ol9MVqRyxLMSSTck6knrJPWcBPbvqd3zOiCKzEVETEKCbKrqWJtyAAJJ6saK31xlsnqFUFmZogABckmWOwAHMnGZcjzqejl6amkMcliOIWOh5ixBGJqu3jZlMvBJVMyhla3CnlIwZTovUyg+rAXCTY+Wk2eq56tSJ5WhEavq0UayCw18gksxKjqtfW4wpcWXOdvcwq4mgqKlpImtxKVQXsQRyUHmAcVrAa93awNHldGjqVYRC6sLEdeoPLFa3MRtG2ZxOpSRatmKsLHhbyTY9RsbHrwmBvSzb9Mf8A2x//AIY5aLeBmEVU1YtQxmdQrlgpDKOQK24dO4XFz2nAW7f9s+0VYaxnS1QwWOMeVwpHGCx/1XFvN26KrEttJtHU18vTVUhke1hoAFHYFAAA/wDhxE4DTW4ekkTKfGVkLyOyFgRcELwsL8wbc+vHvtBu1yyWanZ+GnMYY8MZWNprcPjMfKJU6kjXxueEPFvEzJYRAtXIIwnAAAtwtrWDcPFy673w8trN2612WwQxyN08IDRSzuzk8QBdXaxPCeeg0IFhbTAQ+3+9CCI1FPGivVQhRSTqUlAZxZnBI+LZVNiNSSbctcVisauyjLKCoWMiVppp5mkUtwO6iNOO/JmjLc9erCqnXo5WCMTwOeFwCpNjo1jqp0vbqxPZzt7mFXC0FRUtJE1uJSqC9iCOSg8wD6sBpXdnnc1bl0NRUC0rlr2XhBAYhSB2WtrjOO9XLDT5rVqVIDyGRbjmH8a47RckadhHVj5y/eNmcESQxVbrHGoVF4UNgOQuVJ0xE7QbQ1Nc6yVUpldV4VJAFhcm1lAHMnAWvcbAzZxAyqxVBIXIBsoKMASeoXIGvWRhs796KSelpIolLyPWIFUC5PiS/wAANSeoDGfdntpaqhZmpZmiLgBrBTcDUaMCMSlVvGzKRo2eqYmJuOM8KeK3Cy30X6rMNe3AOnfztOtPQGkVvjqmwsOaxggsT3G3D33PZiteDN5Vd5of6uE3mWYS1EjSzSNJI3lM5JJ/f1d3VhyeDN5Vd5of6uAn/CO+bYfSk/Dlx+bO7n8tmpKeZ0l45IY3a0hGrKCdOrU4/fCO+bYfSk/DlxftjvkFH6PD9xcBUfgUyv6k3tTg+BTK/qTe1OGNgwC5+BTK/qTe1OD4FMr+pN7U4Y2DALn4FMr+pN7U4PgUyv6k3tThjYMAufgUyv6k3tTg+BTK/qTe1OGNgwC5+BTK/qTe1OD4FMr+pN7U4Y2K/t3nUtFRtVRKH6JkMikE/F8QD2sR4wBv6sBTM33UZNSxNPMJljWwJ43bUkKAFUFiSSBYDrx2fAplf1JvanEFHt9770+bUpSMIkMr07AkM6rxFSVY3LeKrXA06xyx57sd74l4KSvaOMqmlS724yLABgRYMRrxFgDbtOoWH4Fcq+pL7U4/fgUyv6k3tTibyLIVp6+rrTUBxXGMRp+wuut/HNrkWGgB9VrwC5+BTK/qTe1OD4FMr+pN7U4Y2DALKt3NZVHG7lZQFUsSZTpYXvhkUycKKvYoH8MQe3k/DRugFzM8UFu0SyJG3/ixxYcArMt3WUNZ09RULIZXqqni4XIFhNIBp5gMdvwKZX9Sb2pxcNmh8U/pFR+NJiWwC5+BTK/qTe1OD4FMr+pN7U4Y2DALn4FMr+pN7U4PgUyv6k3tThjYMAufgUyv6k3tTis+DxCEnzNF5K0YHmDSgYdmEt4P/wAqzT9tPvTYCT8I75th9KT8OXF+2O+QUfo8P3FxQfCO+bYfSk/DlxftjvkFH6PD9xcBMYMGDAGDBgwBgwYMAYMGDAGOLO6Lp6eaEgHpI3Sx/WUj+eO3BgMWvlFTG8amGZXlUGIcDAuGGhXTxgQertw2avY6HZ+lps0dmkrEdQYWsY2ZweJRZbqVXiIe9rry1AxY6HebHQVU+X5iGXoZG6GZV4gY2PFGGVRcEIygEA6DXlcqDOdv6irovcNQBKqyB4pTfjW3ELE8nHCxGuveeoHTuz2ikziqlr5IliSnj6GFQeLVyGkJYgXNkQchocMzC63CUgTKI3HOWSR284bg+xBhi4AwYMGAgNpnHTZep5NVa/6YZ2X/AMlXE/hb74c59yPlk17IlWGf9kCzf+LNhjg3wENszJf3Sv1KmUfvIf8A98TWIbZrX3S9rcVTJ6+Hhjv6ymJnAGDC+2z3t0VAzRJeonXQpGRwqexn5A9wBI67YXtVv+qiD0dLApvpxl2sO+xW579MBoPBhIbL7+QzcNfAFB/5kF7DzoxJt3hj5sNrZ/aKmro+kpZllXrtzX9pTZl9YwErhLeD/wDKs0/bT702HThLeD/8qzT9tPvTYCT8I75th9KT8OXF+2O+QUfo8P3FxQfCO+bYfSk/DlxftjvkFH6PD9xcBMYMGDALzfBtbU0CU0dKUjaocqZ5ACsduHtBAvxXuQdFOmK3szncmYI9LW5wYKmGZo/iGii6bUBSr2HSi9wAoHVcag4se/qHiyiQ8IPDJGb28nxuG47PKt68KTI91uZe7Y0RTFw8Eq1LKeBeTC1xq4OnAesa2GuAZUFXLk2YRUzVc1XSztGrrOS0kDycQjYPazKzRsCBa1uV7EtXCLhgmr81pYPjnajqOOuqHiiRZGiIKX6EWOgKKGYmz+fD0wBgwYMAYMGDAJnffsTLWVlI9KnFNKjo9yALJZlJJ0GjML9yjFP3XbtVrKmpirukjNLwB4RozM3Fa518Wy9XPiBBtzdm2tT0M2Wy3t/xgiPmkjlXX18PrticOVR+6BVAWl6MxsR9NbhgG7SpGh6uJh14CsbPJT5XVLlaFlinQy04dibONJEBOuos4Hbx92LrhS+EPQsKalrIyRJTzWDLzUMLhr9VmRfWcfu73fJBUIsNeywzjTpTpHJ3k8o27b2XsOtgDZwY+IZVdQ6MGVgCrKbgg8iCNCO/H3gFxvy2bmraKIU8ZkljmU8K8yGBU+YAlSSdAATi5bK0k0NHTxVBDTJEquRrqBbn1+frxWN8+c1FHl4nppDG4mQFgAfF8bTUcibY8d2e3NVmxZzTRxU8Y4Xk4mYvJobILAAAG5ve1x24CzbMqVasQjRap+HzMkb/AGucL3fhvCelHuClbhmdbzSDnGp5KvY7DW/MC1tSCLDtttKuVVaVMgJgqIXV1H/Vi8aLzFwzJfuS+i4zlNJU5pWluEyVFQ/JR1n7FUdZ5AanTAQ2JujygGgnq30tJHFDf6bG7SAD9VeEn9oYfOzm5KghjX3UGqJebHjZVB7FCEG3nJv3csd28DYTLpqWKJ5I6JYOPoGBREUtbi4lYgOCQpOoNxz1Nwy7iS2fzyainSop3KSL+5h1qw+kp6xj5z3K/c0zQ9LFMBykhdXRh1EFTp5jqMR+A2NsZtRDmVMtRCe6ROtH61P8j1gjCz8H/wCVZp+2n3psVzwds2aOvkpr+JNETb9dDcH/AGl//gxY/B/+VZp+2n3psBJ+Ed82w+lJ+HLi/bHfIKP0eH7i4oPhHfNsPpSfhy4v2x3yCj9Hh+4uAmMGDBgPCtpllRo3VXVhYq4up7LjrF8LXaLIsxzTLoplqBDWLx3igd443UmzRtdj8YCvMm17g/WDRxH5TAI+mQCyiVmH+u0jH/e7YCj7jKAU9JU05t00NVIkxU3BYKnLuA084OGRiAoYOizGosAFqIo5B3uhZJD/ALTDifwBgwYMAYMGPOonWNS7sqIouzMQAB2knQDAVjeNDeCna3kVtK3/AN1V/wDbFrwqdsd6eXyFKWJmmYzwtxqLIpSVH1ZrFvJ+iCO/DWwFb3j5T7ry2qhtdjGWQfrJ46/xUD14yBjcRGMbbZZT7krqmntYRysFH6pN0/epBwFm3cbz58stC4M1KT/hk6pfmYyeXbwnQ91ycPzZ3eBl9aVWGoXpH5RP4r352seZ818ZEx601Q0brIhKujBlYcwQbgjzHAaE8I6sZaGCJbhZJvH7+FSQD6zf/Ti8bvMsWmy2kiQAfFKzW62YcTH95OKZtORn2QCeIDpox0hUdUiAiRfWpYjtuuJvcpVSSZPTmQk8PGqk/VVmCjzADhHcMBXfCQdPcNOp8sz3XzBG4vVqv8MIjJc5mpHaSncxuyFOJeYBtex6jpzGuGb4R+ZK9ZT04NzDEWbsBc8vPZQfWMfe4/YClropauqHShJOjSK5AFlVizWIJvxAActDz0sHRuFz6vnrJEklmmp+jJkMrM4RhbhszXsx1Fr6i56tK/vlhngzh5p4+liYq0Al4jGyAC6eKRYBr3UEHW/Xc2CDe20E7U2WUKPRJ4sSKjh2Y/T8W/lMeRFz2gnFvm2vrUg480ygCBHAndXRwq9TiI8RYA8zf/8AQVqgpjnuXNTx5YtGkYMlPOjARtKNCoUqpKvqCQWANr6gYSE0TIxRgVZSQwOhBGhBHUQcbaopEaNGiKmNlBQryKkXUi2lrWtjL2+7LkhzefgFhIFkIA+kw8b97At5ycBX9iM2NJX004fgCyrxseXATZ793AThu+D44apzRlNwXjII6xxS2whsO7wZvKrvND/VwE/4R3zbD6Un4cuL9sd8go/R4fuLig+Ed82w+lJ+HLi/bHfIKP0eH7i4CYwYMGAMQ2XVV6yqi+qsL/7g4/8ATEziBpIwuZVBtq9NBY9vC84I9XEv+4YDozYcM9LLb6bRMexXUn+MkcY9eJbETtXCzUkpQXkQCWMdrxkSIPWyAYkKOoEkaSL5LqGHmIuPtwHtgwYgNrdsKXLYw9TJYnyI11d/MvZ3mw78BL5jXJBE80rBY41LOx6gNT//ADGVt4m8CfNJTq0dMp+LhB0/ae2jP/Ach1k2LeRvcGY0zUkMDRIzKWdnBLKNeHgAsPG4TfiPLCrwH0iknS5Pdja2U1YmgimBuJI1cHtDAH+eE1uBpI5KGu4o14rlek4RxcLJqvFztpe3fi/7os0FRlNKRzjTomHYU8UfvUKfXgLjhF+Eds7YwV6Dn8TL59Sh+8L9y4emIja3I1rqOalf/mIQp+qw1VvUwBwGM8GPaspmikeJxwujFXB6mBsR6iMeOAZG5XaoU1Q9FM1qerHBc8kkIsp7g1+E/wCnsw2NxFar5THEPLgeRHHWCXLjTzOP44y/hk7o9uYaGslkqrqk6AM6gkBwbhmUdtzcgczy1OAj99chbOaq/V0YHs0x67mdqxQVwE0vR00wKyX8kNbxGPZY6cXUGPVjn3xVMM2ZyTwSpLHMkbBkIOoUKQew+LyOvLFJwGg9od9dHSs0dDT9MeI8T6RoT1kWBL69dh23OJjYPebT5uWo5YTFM6NdL8SOtvGANuduoj1nCYrdlKWZlkoq+mSFkUlaqXgkR7eMCvBrrexW4+3DW3HbH00KvWpN7olN4uNVdY15FgnGAZNbDjsBzA67gzcmy8U9PDTqSVhjSME8yFUKCbdemM1b9qwSZvKo/wCUkaf+Ib/2t6saF202ljy6kkqZLXAtGt/Lc34VHntc9gBPVjIGYVrzyvNIeKSRi7ntJNzgOfDu8Gbyq7zQ/wBXCRw7vBm8qu80P9XAT/hHfNsPpSfhy4v2x3yCj9Hh+4uKD4R3zbD6Un4cuL9sd8go/R4fuLgJjBgwtt7+8T3ujEFOymrkHWL9EmvjEcix5AHznsIMCvr4oEMk0iRoObOwUD1k2wutrduaaCuy+qjqIpIGE0NQY3D8Kt0ZViFJICsoPLlftxnbNM1mqX6SeV5X7XYm3mvyHcNMceA1plm8zK6iToo6tOImwDq6AnsBdQD+/ErsbpRxJp8VxREDq6Nmjt6uG2MbYee4LbW5fL52JdyZIXY3vZQGTz2XiHb43rC/b0ts/eukEiKGmkbgiDcgbXLHtAHV2kYQ2U7OZltBPLUXDa2eaUlUHYi2B5D6KjTr5i9n3jZzFnOa09JGzmmg4g8sMbyM17GQosasWFlVQbEXueWuGnsjtblZZMvo5AjRgqsJjkQ6XLDx1F20JPXzJwCI3gbtZ8rihkJ6VGFpZEHio99F7QLWsx5m/LFExs45rR1AMPTU8ocFWj6RG4geYK3Nx3YzPva2PGW1pWMEU8o44b68PUyX6+E/wK4Cr0ucVEUbQxzypE+rxo7BW0sbqDY6aa9gw5PBrzbSqpCfqzIP/B/6eEbia2Q2kly6qSpiOq6Ot9HQ+Up7j/AgHqwGyceVXUpEjSSMFRAWZjyAGpJ7hj7je4B7RfHNm1CtRBLA3kyxsjeZgQftwCQ397DsrnM4FujWFSB9FtFV7dh0B77HrNktjXOw5apyxIatQzqHpp1OvEY2aJr9vEFv68Zj232dbL62ala5CNeNj9JDqp79DY26wR1YCCwYMMOfYSKbJoswoTJJKhIq0JBK258KgX00a2p4WBwC8x9rIQCASA2hAPPr17dQD6sfGDATmx9fSQ1Aeup2qIbeSrEENzBtcBx1FSQNe6xd2X768sig4Y4JouDRIVjQC3dZuEDz9/PGdcGAtO323E+azB5BwRJcRQqbhL8yTpxMes2HLkMVbBgwBh3eDN5Vd5of6uEjh3eDN5Vd5of6uAn/AAjvm2H0pPw5cX7Y75BR+jw/cXFB8I75th9KT8OXF+2O+QUfo8P3FwElWVSRRvLIwVEUs7HkABck+YYyaYpc6zZgjWapmYhmHkILkXA+rGtrd3PGkt5i3yqt1t8Q/LzcvXy9eM2bAbavlcrSxwRSlwFYuG4gt9QrA+LfS+h5DswDq2z3W0/vSaekhUzwDjjew45GFuPiYC7F1vpyuFtYAYza6kEgggjQg9Rw+t7edy0tTTVnuqXoZI/iqSJpIuLQcReRTbmwN+egAA8oV2DZynz6PpaWKopasBi7S9LNFOR21DElX7z5rG18ApcelPO0bB0Yqw1DKbEesY9cyoJKeV4ZkKSRnhdTzB/mO8aEa45sAzdgN1k9dSCsjqhAXZlUWbxlGhJZWFvGBFrdWGZu63UJl0xqZpennsQh4bBL6MdSSWIuL6aE9uITcHtCPe+qhmYRxUp4ulJtwrIGJHdYqTf9buxE7K05nqj0W0cgj4z7nRpJekY3vZ45rIef6wY9XVgI3N91uY5fMz0kUVXCT4vHHFIQOoMkqmx70/hyHttvktVLlb1NbSmnlgdOjCzFoyjHgIWAuwgOqE8NgbchbGhlGE74SGc8FPT0inWVzI9vqoLAHuLNf/RgM/4MGDAaI3M7yUqIkoapws8YCxOxt0q8gLn/AJg0Ha3nvht4x/u8zKCmzGmmqV4okcE/qn6L9/C1m9WNfI4YAgggi4I5EYD8jiC3sAOI3Nus9v8ADCW8JPL4eClqOJRPxNHw9bpbiv22RvxMOzGZ9+dTVy5isE6KFQWpygI40Y6HUnxr+KeWq4BaYt+7ijzOWcplryRk/wCI4JEYH65sQeegsT2DDM2d2VyzITHNmc6NVSL4qFC6x9pVVUk9nSGw52tfDabMIY6Y1AZfc6xmXiTVeADi4hw8xbXTALuTclSyjjqaipkqG8aWVWUcbHUnhKNYevHLUbg6IjxKipVuosY2H7gi/bid2d3tUNVK8bE0wTrqWROI3tYDiOotrrppi9RSJIvEpV0YaEEEEecaEYDFFfTiOWSMMGCOyhhyaxIuO488eGLPvF2YbLq6WHgKxFi0BPXGTpY3N7eSevTFYwDA3O0EFbUS0FUgaKaMsh5MkiWsyN9HxS1xyNhe9sS+1u5Cqgu9G4qY/qGyyAeYnhfzgg92KruozUU2a0sh8ln6M/8AcBS/qLA41tgMS1+XywNwTRvG31XUqf3EYcvgzeVXeaH+rh5SRhhZgCOwi+Ez4Pw/4rNP20+9NgJPwjvm2H0pPw5cX7Y75BR+jw/cXFB8I75th9KT8OXF+2O+QUfo8P3FwH7tdlq1NFUQNIYlkjYGQa8Ite5GlxpqL6i4wvtm93FDllTBmHu3xCbQibgAfjQhQGJF21LCw5D14aVXTiSN428l1KnzEWP24zbtZmTmJMmrmCe98yDpk14oOHhB4L6uFZLDsJvaxOAfdfDQV5all9z1DRatESrNH1X4Qbrzt68SuX0EcEaxQxpHGvkogAA6zoO0knznCS2K3k5Nl6CKGlqEJ0aZkjZ373YPe3XwjQdQw7curFmiSZAwWRQy8SlTY6i4Oo9eASHhF7NIjRZimjSMIpVt5RCkq3n4V4T3BcJPGoN+ZgXLHeYBnB4YFPLpG04gOtlTjI7Ne4jL+AZOxWRTVWS10dPYyyVEI4CyrxhbnhBYgE3a9r/RxXn3d5mG4PcU9+5bj/cPF/jjt2DzOlMUtDWyyQRSOksU8d/i5UuBcAE2Ibn1EDzht7P5PBaOq9/6iaKNg9nqAENje0iuTppyNvVgLpsPDURZfTrWH49Y/jCxuRztxG+pC2BN+YOM272NqFzHMHlj1ijAiiP1lUm7eZmJI7rYu29zeuk8b0NCxMbXWaYacQ60Tr4T1t1jQaG5S+AMGLPu92TfM6owLcKsbszfV8UhP3uV07L9mK3NEyMyMCGUkMDzBGhB774D4xr/AHbuTlVET/0EHqAAH8BjIGNg7u5UbLKIxm6+54x6woDeviBwFiwvt9uTGoy8SRoWnhljMPCPGuzqlh168Q07h2YvdbVLFG8rmyRqWY9gAuf4DClj3zwVdZS00cTxwPKvSSTcN7/QAVSQB0nASxOgB068BA0m6vM8zqHqc0l6Em45q7aDxeFUPAsYJ7QdDprfDo2UyX3FRw0vGZOiTh4yLXOpOnULnQdQtjpzrMVpqeaoYErDG0hAtchQTYX0ubWxWcg3iQ1yI1LT1MxuBKFQAQ3+szsqt22QsbdWA6M83dZfWTtU1EBeVrcR6SQA8IAAsrAch2YldnNnKegRo6WPo0dy7DiY+MbDTiJsLACw7MS2DALjfxkS1GWtNb4ymYOp6+EkK4v2WIbzoMZjxrnenKFymtJ/6RHrJAH8TjK2S5JUVkgipoXlfsUcu9jyUd5IGA9tkqJ5q2mjiUs7SpYDuIJPmABPqxs3CX3dbKR0+c8EfC4o6RVnkXl7ofnbtPCWHmFjrh0YAwlvB/8AlWaftp96bDpwlvB/+VZp+2n3psBJ+Ed82w+lJ+HLi/bHfIKP0eH7i4oPhHfNsPpSfhy4v2x3yCj9Hh+4uAmMZ18ILZsw1q1oB6KoADkdUigC3ddACPM2NEk21PLCp3k7wMomiloJmkm4ubwKGEbjVWDFlDEH6pI5g9YwC22by2gqJ4oaGnqqidmW7Var0MIvq7JCSZAOxmCnr00xp9RphD7s97NLRUi0lSkgMZIWSNFIdbkjiFwQwvbr0A1x7bVb+OKN46GFkYiwml4fF7wguCey5t2g8sBWN+m1Jq6406H4mlugtyMn0z6j4n+k9uFtj7lkLEsxJZiSSTcknmSes4+MAYMGDAGPeho3mkSKJS8jkKijmSceGHL4OWzweaaudbiICOIn6zauR2ELYeaQ4Bn7sti1yulCGxqJLNO46z1KD9VbkDzk9eFLvv2CliqXr4Iy1PL48vCL9G/0iQOSt5XF2lr20xonH4RfAYdxoPwdNoOkppaJj40LccY/UbnbzPcn9sYgt9G7NYAa+jS0V/j4lGiX+mo6kvzUcr3Gl7LjYbaRsurYqpblVNpFH0kOjDz9Y7wMBrPaSAyUlTGObwyKLd6kYxbjbdBWpPGk0TB43UMjDkQeWELv22IpqQLWQcSPPKQ8enDqCxZRa66jUXt42lsB67Fb4IzB7izVDLGRwdNw8V05fGrza31luT2X1My2/Chp36GnpHNOhsrpwoCBpdYyBYdlyD5sIDDOTZfIXiiqPfOSJCq9JCyBpA30tFW41/VYddyMA9Nj9s6XM0L0zniW3HG4s6X5XHIjvBI78WHFb2D2foqSmU0K3jmVX6U3LSAjxSSQDyOgsALnQXOLJgIPbiOJsvqxMoaMQuzA/qqWHLkbgEd+Ejs8+ZUeRCoppIIYJZT0jlLSqCyxhg5JDLe4vwhlAuL9V435bTcFOMtgu9TVWDKupWPmdO1iLAdnF3Yz22bTmEUxmk6AG4i424Aed+G9udz5ycBrjY3ZaLLoOhjLOzMXlkfVpHPMk/YPtNyZ7CR3V73UEaUeYPwlAFjqG5EDQLJ2EDTj5HrsdS3Mrz+lqfk9RDKRzEcisR5wDcYCSwlvB/8AlWaftp96bDpwlvB/+VZp+2n3psBJ+Ed82w+lJ+HLi/bHfIKP0eH7i4oPhHfNsPpSfhy4sb7RJl+Rw1TWJSli4FP0nKKFX1nn2C56sBQt/wBtuRbLIGI5NUsp6j5Mf7vGP+kdoxN7oN39OmXCapiWSSsS7cQvaJtVUdlxZiRrcjsGEJSI9bWIsjFpKmZQzHmWdgCezmcbNhiCqFUWVQAB2AaDAJDeVueggpXqaAScUXjPEW4gU6yt9bqNeeoB6+aOxuJluLHUHnjPO8bc49KrVNEWliFy8RHjoOd1t5ajstcW69bAo8deUUBqJ4adSA00iRqTyBZgo/icXDYLYM5hR1044jJCgECj6T+Uw7zwgKP2+7FTyGu9z1UE5/5UqSf7WDfywDaqPB+lA8StRj2NEVH7w7fZhbbR7G1dFUrSyxEySW6Lo/GElzYcFhcm+lrA8tNRjYMbhgCDcEXB7RinZxs1LWZpS1UgVKeiDFATd5JGtrYaKg4VOpvpy10DKUsZUlWBVgbEEWII5gg8jjUm5HLegyiA2s0paVu+5sp/2KuOnb/dzTZmpYjoqkDxJlGvmcfTX+I6iNb2HZrLjTUlPTm14okQkciVUA2v1XBwElgwYMB51ECyKyOAyMCrKeRB0IPcRjPOR7pkmzKuopZJI1p+FomUA8Subre418XQ26wcaKxQtpsxejzanlip5Kj3VTvHIkVuIdEwZX8YhbDpCDcjmNeQwEzsJsiuVwGBJpZVLcXxhFl7lUeSDzPfiq7/ALIuny8VHSBDStxcLHRw1lI/a5W7dR14YuXVXSxJJwPHxC/BILMvcwBIB8xOEL4Qm1fSzrl8beJBZpbdchGg7+FT+9iOrAJ/Db3DJlpeX3WI/dQI6HprcPDbXgDeLx359drW+lhSYMBtGnzylZjElRAXXmiyISvZdQbjFM3ib1KegjMdOyT1RuAqtdY+9yD1fV5nu54zDjpy2gkqJUhiUvJIwVFHWT9g7+rANfcblstdmU2ZVDNIYgTxt9KVwQO6ypxaDl4vLTFb3wbHnL61mRbU05LxEclP0k7uEnTuI78aJ2J2aTLqOOlSxKi8jD6bnym/kOwADHRtRs5BmFO1PULxIdQRoyMOTKephc+okG4JGAxlj6jkKkMpII5EGxHrw2tp9xdTCC9HKtQv1Gsj+q54W/ePNhV11FJA5jmjaOReaupBHqOAvGy293MKOyu/umIfQm1a3dJ5QPn4h3Yung5z9JNmMlrcZia3Zcym2EXh3eDN5Vd5of6uAn/CO+bYfSk/Dlwu97G0XSQZfQqfFgpYXkH/ANRo14b/ALKa/wDcOGJ4R3zbD6Un4cuM8VdU0rF3N2IAv3ABQPUAB6sBaN0tOJM3o1PVIW/2qzfyxrXGVtykqJm8DyMqKqyHiYgDyGHM+fGmPf6l/SYPap/fASODEd7/AFL+kwe1T++D3+pf0mD2qf3wHlkWz8NGZzCOFZ5elZRyViqqeHsBK8Vu1j1Wwtd4m5kVUrVNC6RyObvE9wjMeZUgHhJ7LWJ7MM/3+pf0mD2qf3we/wBS/pMHtU/vgOLYWmqIqCniql4Zo04GHEGuFJVTcHW6hT26664nsR3v9S/pMHtU/vg9/qX9Jg9qn98BI4MR3v8AUv6TB7VP74Pf6l/SYPap/fASODEd7/Uv6TB7VP74Pf6l/SYPap/fASOK1tC3DX5a/UzzRHzNEX+2IYlPf6l/SYPap/fFZ21zqn48vkWeE8FbHxWkU2VkkjJ56DxxrgLBtbnqUNJNVPyjW6j6zHRV9bEDGOq6reaR5ZDxPIxZz2km5P7zhu+EFtcszxUMEivGnxkpRgQWNwq3B6luf9Q7MJvAGDBi97pKnLxUtDmMSOs3CInfyUYHkexWuATy010JwFFVSTYak8hjRm5bd0aJPdtUtqmRbRoecSHtHU7dfYNOsjFno8myeCc1Ea0aTXvxB00PaoLWQ96gYnvf6l/SYPap/fASODEd7/Uv6TB7VP74Pf6l/SYPap/fASOE54ReZU6wRU5jR6pzxK5HjRRg6kHmOI6W5GzdYGGDtBtrR0lO87zxuEGiI6sznqUAHmT+7UnQYyntPn0tdUyVUxuznQdSr9FR3AafxOpOAisO7wZvKrvND/VwkcO7wZvKrvND/VwF930UMcuUVBdeIxcLxnXxWuFvp3Mw9eMqYMGAMGDBgDBgwYAwYMGAMGDBgDBgwYAwYMGAMGDBgDBgwYAwYMGAMGDBgDBgwYAwYMGAMaJ8HGiQUM8wX4x5uFm11VVUqOzQu378fmD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6392" name="Picture 8" descr="http://3.bp.blogspot.com/-DNaxB-gyojM/TjbNysM76lI/AAAAAAAAAgU/YEMOEqIc0nA/s320/libertad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36912"/>
            <a:ext cx="2971800" cy="4221089"/>
          </a:xfrm>
          <a:prstGeom prst="rect">
            <a:avLst/>
          </a:prstGeom>
          <a:noFill/>
        </p:spPr>
      </p:pic>
      <p:pic>
        <p:nvPicPr>
          <p:cNvPr id="16394" name="Picture 10" descr="http://4.bp.blogspot.com/_M9KbY31jrMA/TMheBA8JoFI/AAAAAAAAADs/ZQ_wif8J1wI/s320/propiedad+privad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2564904"/>
            <a:ext cx="2987824" cy="4293096"/>
          </a:xfrm>
          <a:prstGeom prst="rect">
            <a:avLst/>
          </a:prstGeom>
          <a:noFill/>
        </p:spPr>
      </p:pic>
      <p:pic>
        <p:nvPicPr>
          <p:cNvPr id="16396" name="Picture 12" descr="http://farm4.staticflickr.com/3010/2653640180_bb4aa2bab0_z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2636911"/>
            <a:ext cx="3384376" cy="42210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inmoblog.com/wp-content/uploads/image/adamsmit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8"/>
            <a:ext cx="5508104" cy="5157192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580112" y="1268760"/>
            <a:ext cx="3398912" cy="5301208"/>
          </a:xfrm>
        </p:spPr>
        <p:txBody>
          <a:bodyPr>
            <a:noAutofit/>
          </a:bodyPr>
          <a:lstStyle/>
          <a:p>
            <a:pPr algn="ctr"/>
            <a:r>
              <a:rPr lang="es-MX" sz="4400" dirty="0" smtClean="0"/>
              <a:t>*Libertad personal</a:t>
            </a:r>
            <a:br>
              <a:rPr lang="es-MX" sz="4400" dirty="0" smtClean="0"/>
            </a:br>
            <a:r>
              <a:rPr lang="es-MX" sz="4400" dirty="0" smtClean="0"/>
              <a:t>*Propiedad privada</a:t>
            </a:r>
            <a:br>
              <a:rPr lang="es-MX" sz="4400" dirty="0" smtClean="0"/>
            </a:br>
            <a:r>
              <a:rPr lang="es-MX" sz="4400" dirty="0" smtClean="0"/>
              <a:t>*Iniciativa y control individual de empresa</a:t>
            </a:r>
            <a:br>
              <a:rPr lang="es-MX" sz="4400" dirty="0" smtClean="0"/>
            </a:br>
            <a:endParaRPr lang="es-MX" sz="44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11560" y="188640"/>
            <a:ext cx="8077200" cy="1499616"/>
          </a:xfrm>
        </p:spPr>
        <p:txBody>
          <a:bodyPr>
            <a:normAutofit/>
          </a:bodyPr>
          <a:lstStyle/>
          <a:p>
            <a:r>
              <a:rPr lang="es-MX" sz="4400" dirty="0" smtClean="0"/>
              <a:t>Su principal exponente es Adam Smith</a:t>
            </a:r>
            <a:endParaRPr lang="es-MX" sz="4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908720"/>
            <a:ext cx="2962672" cy="5760640"/>
          </a:xfrm>
        </p:spPr>
        <p:txBody>
          <a:bodyPr>
            <a:noAutofit/>
          </a:bodyPr>
          <a:lstStyle/>
          <a:p>
            <a:r>
              <a:rPr lang="es-MX" sz="5400" dirty="0" smtClean="0"/>
              <a:t>Política del Laissez faire –laissez </a:t>
            </a:r>
            <a:r>
              <a:rPr lang="es-MX" sz="5400" dirty="0" err="1" smtClean="0"/>
              <a:t>passer</a:t>
            </a:r>
            <a:endParaRPr lang="es-MX" sz="5400" dirty="0"/>
          </a:p>
        </p:txBody>
      </p:sp>
      <p:pic>
        <p:nvPicPr>
          <p:cNvPr id="25602" name="Picture 2" descr="http://4.bp.blogspot.com/-2JnWaJwdUVA/UHQHzyT1gvI/AAAAAAAAIqQ/eOgVDEXTsHk/s1600/lassez-faireImage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0"/>
            <a:ext cx="6084168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Liberalismo económico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Admite un orden económico regido por leyes fijas igual a lo que sucede en el orden físico de la naturaleza. En efecto, el hombre es una naturaleza material, que se mueve principalmente por intereses económicos. En esta actividad del "Homo </a:t>
            </a:r>
            <a:r>
              <a:rPr lang="es-MX" dirty="0" err="1" smtClean="0"/>
              <a:t>Oeconomicus</a:t>
            </a:r>
            <a:r>
              <a:rPr lang="es-MX" dirty="0" smtClean="0"/>
              <a:t>" se pueden reconocer las siguientes leyes</a:t>
            </a:r>
            <a:endParaRPr lang="es-MX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251520" y="260648"/>
            <a:ext cx="8511480" cy="6597352"/>
          </a:xfrm>
        </p:spPr>
        <p:txBody>
          <a:bodyPr>
            <a:normAutofit fontScale="90000"/>
          </a:bodyPr>
          <a:lstStyle/>
          <a:p>
            <a:r>
              <a:rPr lang="es-MX" b="0" dirty="0" smtClean="0"/>
              <a:t>5.1 El "Homo </a:t>
            </a:r>
            <a:r>
              <a:rPr lang="es-MX" b="0" dirty="0" err="1" smtClean="0"/>
              <a:t>Oeconomicus</a:t>
            </a:r>
            <a:r>
              <a:rPr lang="es-MX" b="0" dirty="0" smtClean="0"/>
              <a:t>" se rige en su actividad por la ley del máximo beneficio y del mínimo esfuerzo, es decir, desea la plena satisfacción de sus apetencias materiales (económicas) a cambio del menor esfuerzo.</a:t>
            </a:r>
            <a:br>
              <a:rPr lang="es-MX" b="0" dirty="0" smtClean="0"/>
            </a:br>
            <a:r>
              <a:rPr lang="es-MX" b="0" dirty="0" smtClean="0"/>
              <a:t> </a:t>
            </a:r>
            <a:br>
              <a:rPr lang="es-MX" b="0" dirty="0" smtClean="0"/>
            </a:br>
            <a:r>
              <a:rPr lang="es-MX" b="0" dirty="0" smtClean="0"/>
              <a:t> </a:t>
            </a:r>
            <a:br>
              <a:rPr lang="es-MX" b="0" dirty="0" smtClean="0"/>
            </a:br>
            <a:r>
              <a:rPr lang="es-MX" b="0" dirty="0" smtClean="0"/>
              <a:t/>
            </a:r>
            <a:br>
              <a:rPr lang="es-MX" b="0" dirty="0" smtClean="0"/>
            </a:br>
            <a:r>
              <a:rPr lang="es-MX" b="0" dirty="0" smtClean="0"/>
              <a:t> </a:t>
            </a:r>
            <a:br>
              <a:rPr lang="es-MX" b="0" dirty="0" smtClean="0"/>
            </a:br>
            <a:r>
              <a:rPr lang="es-MX" b="0" dirty="0" smtClean="0"/>
              <a:t>5.3.2 Libertad de producción. cada empresario es libre para determinar la cantidad, la calidad, y la forma de la producción.</a:t>
            </a:r>
            <a:br>
              <a:rPr lang="es-MX" b="0" dirty="0" smtClean="0"/>
            </a:br>
            <a:r>
              <a:rPr lang="es-MX" b="0" dirty="0" smtClean="0"/>
              <a:t> </a:t>
            </a:r>
            <a:br>
              <a:rPr lang="es-MX" b="0" dirty="0" smtClean="0"/>
            </a:br>
            <a:r>
              <a:rPr lang="es-MX" b="0" dirty="0" smtClean="0"/>
              <a:t>5.3.3 libertad de comercio. Interior y exterior sin trabas aduaneras. El comercio debe regularse por la ley de la libre concurrencia, por la ley de la oferta y la demanda.</a:t>
            </a:r>
            <a:br>
              <a:rPr lang="es-MX" b="0" dirty="0" smtClean="0"/>
            </a:br>
            <a:r>
              <a:rPr lang="es-MX" b="0" dirty="0" smtClean="0"/>
              <a:t> </a:t>
            </a:r>
            <a:br>
              <a:rPr lang="es-MX" b="0" dirty="0" smtClean="0"/>
            </a:br>
            <a:r>
              <a:rPr lang="es-MX" b="0" dirty="0" smtClean="0"/>
              <a:t>5.3.4 Libertad de consumo. Cada uno puede usar y abusar libremente, como quiera de los bienes que posee.</a:t>
            </a:r>
            <a:br>
              <a:rPr lang="es-MX" b="0" dirty="0" smtClean="0"/>
            </a:br>
            <a:r>
              <a:rPr lang="es-MX" b="0" dirty="0" smtClean="0"/>
              <a:t> </a:t>
            </a:r>
            <a:br>
              <a:rPr lang="es-MX" b="0" dirty="0" smtClean="0"/>
            </a:br>
            <a:r>
              <a:rPr lang="es-MX" b="0" dirty="0" smtClean="0"/>
              <a:t>5.3.5 Libertad de apropiación o derecho ilimitado de propiedad.</a:t>
            </a:r>
            <a:br>
              <a:rPr lang="es-MX" b="0" dirty="0" smtClean="0"/>
            </a:br>
            <a:endParaRPr lang="es-MX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6702552"/>
          </a:xfrm>
        </p:spPr>
        <p:txBody>
          <a:bodyPr/>
          <a:lstStyle/>
          <a:p>
            <a:r>
              <a:rPr lang="es-MX" b="0" dirty="0" smtClean="0"/>
              <a:t>5.2 La prosecución del interés particular redunda en beneficio del interés general, con la condición de que se garantice en igualdad de condiciones la libre concurrencia de todos y cada uno en el orden económico.</a:t>
            </a:r>
            <a:endParaRPr lang="es-MX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MX" dirty="0" smtClean="0"/>
              <a:t>5.3 Por consiguiente, que se de:</a:t>
            </a:r>
            <a:br>
              <a:rPr lang="es-MX" dirty="0" smtClean="0"/>
            </a:br>
            <a:r>
              <a:rPr lang="es-MX" dirty="0" smtClean="0"/>
              <a:t> </a:t>
            </a:r>
            <a:br>
              <a:rPr lang="es-MX" dirty="0" smtClean="0"/>
            </a:br>
            <a:r>
              <a:rPr lang="es-MX" dirty="0" smtClean="0"/>
              <a:t>5.3.1 Libertad de empresa. Es decir, la libertad de organización, libertad de condiciones en el contrato de trabajo: que tanto el patrono como el obrero pacten libremente como quieran, tanto el salario, como la duración de la jornada. Nada de salario mínimo, ni de duración de 8 horas de trabajo, ni de reglamentación del trabajo. Todo es lícito con tal de que se haga libremente.</a:t>
            </a:r>
            <a:endParaRPr lang="es-MX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5.3.2 Libertad de producción. cada empresario es libre para determinar la cantidad, </a:t>
            </a:r>
            <a:r>
              <a:rPr lang="es-MX" dirty="0" smtClean="0"/>
              <a:t>la </a:t>
            </a:r>
            <a:r>
              <a:rPr lang="es-MX" dirty="0" smtClean="0"/>
              <a:t>calidad, y la forma de la producción.</a:t>
            </a:r>
          </a:p>
          <a:p>
            <a:r>
              <a:rPr lang="es-MX" dirty="0" smtClean="0"/>
              <a:t> </a:t>
            </a:r>
          </a:p>
          <a:p>
            <a:r>
              <a:rPr lang="es-MX" dirty="0" smtClean="0"/>
              <a:t>5.3.3 libertad de comercio. Interior y exterior sin trabas aduaneras. El comercio debe regularse por la ley de la libre concurrencia, por la ley de la oferta y la demanda.</a:t>
            </a:r>
          </a:p>
          <a:p>
            <a:endParaRPr lang="es-MX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MX" dirty="0" smtClean="0"/>
              <a:t>5.3.4 Libertad de consumo. Cada uno puede usar y abusar libremente, como quiera de los bienes que posee.</a:t>
            </a:r>
          </a:p>
          <a:p>
            <a:pPr>
              <a:buNone/>
            </a:pPr>
            <a:endParaRPr lang="es-MX" dirty="0" smtClean="0"/>
          </a:p>
          <a:p>
            <a:r>
              <a:rPr lang="es-MX" dirty="0" smtClean="0"/>
              <a:t>5.3.5 Libertad de apropiación o derecho ilimitado de propiedad.</a:t>
            </a:r>
          </a:p>
          <a:p>
            <a:r>
              <a:rPr lang="es-MX" dirty="0" smtClean="0"/>
              <a:t>6. LA LIBERTAD CURA LOS ABUSOS DE LA LIBERTAD</a:t>
            </a:r>
            <a:r>
              <a:rPr lang="es-MX" dirty="0" smtClean="0"/>
              <a:t>. Es </a:t>
            </a:r>
            <a:r>
              <a:rPr lang="es-MX" dirty="0" smtClean="0"/>
              <a:t>el gran axioma de la economía liberal: la economía, dicen, es como la lanza de Aquiles, que ella misma cura las heridas que hace.</a:t>
            </a:r>
          </a:p>
          <a:p>
            <a:pPr>
              <a:buNone/>
            </a:pPr>
            <a:endParaRPr lang="es-MX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De acuerdo con el ámbito puede ser </a:t>
            </a:r>
            <a:endParaRPr lang="es-MX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55576" y="2636912"/>
            <a:ext cx="8022336" cy="3184376"/>
          </a:xfrm>
        </p:spPr>
        <p:txBody>
          <a:bodyPr>
            <a:normAutofit/>
          </a:bodyPr>
          <a:lstStyle/>
          <a:p>
            <a:r>
              <a:rPr lang="es-MX" sz="4800" dirty="0" smtClean="0"/>
              <a:t>Político </a:t>
            </a:r>
          </a:p>
          <a:p>
            <a:r>
              <a:rPr lang="es-MX" sz="4800" dirty="0" smtClean="0"/>
              <a:t>Económico</a:t>
            </a:r>
          </a:p>
          <a:p>
            <a:r>
              <a:rPr lang="es-MX" sz="4800" dirty="0" smtClean="0"/>
              <a:t>Filosófico</a:t>
            </a:r>
          </a:p>
          <a:p>
            <a:r>
              <a:rPr lang="es-MX" sz="4800" dirty="0" smtClean="0"/>
              <a:t>Social</a:t>
            </a:r>
            <a:endParaRPr lang="es-MX" sz="4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image.slidesharecdn.com/elliberalismopoltico-091212164625-phpapp01/95/slide-1-728.jpg?12606581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image.slidesharecdn.com/elliberalismopoltico-091212164625-phpapp01/95/slide-3-728.jpg?12606581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692"/>
            <a:ext cx="9144000" cy="68513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latero4b1.files.wordpress.com/2013/03/la_libertad_guiando_al_pueblo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7838" y="0"/>
            <a:ext cx="8976162" cy="764704"/>
          </a:xfrm>
        </p:spPr>
        <p:txBody>
          <a:bodyPr>
            <a:normAutofit/>
          </a:bodyPr>
          <a:lstStyle/>
          <a:p>
            <a:r>
              <a:rPr lang="es-MX" sz="4400" dirty="0" smtClean="0">
                <a:solidFill>
                  <a:srgbClr val="FFC000"/>
                </a:solidFill>
              </a:rPr>
              <a:t>De acuerdo al ámbito puede ser</a:t>
            </a:r>
            <a:endParaRPr lang="es-MX" sz="4400" dirty="0">
              <a:solidFill>
                <a:srgbClr val="FFC000"/>
              </a:solidFill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2987824" y="2299115"/>
            <a:ext cx="5920641" cy="4558885"/>
          </a:xfrm>
        </p:spPr>
        <p:txBody>
          <a:bodyPr>
            <a:normAutofit fontScale="77500" lnSpcReduction="20000"/>
          </a:bodyPr>
          <a:lstStyle/>
          <a:p>
            <a:r>
              <a:rPr lang="es-MX" dirty="0" smtClean="0">
                <a:solidFill>
                  <a:schemeClr val="bg1"/>
                </a:solidFill>
              </a:rPr>
              <a:t>Propone </a:t>
            </a:r>
            <a:r>
              <a:rPr lang="es-MX" dirty="0" smtClean="0">
                <a:solidFill>
                  <a:schemeClr val="bg1"/>
                </a:solidFill>
              </a:rPr>
              <a:t>entregar el poder absoluto a los ciudadanos, quienes podrán elegir a sus representantes de manera soberana y totalmente libre</a:t>
            </a:r>
            <a:r>
              <a:rPr lang="es-MX" dirty="0" smtClean="0">
                <a:solidFill>
                  <a:schemeClr val="bg1"/>
                </a:solidFill>
              </a:rPr>
              <a:t>.</a:t>
            </a:r>
          </a:p>
          <a:p>
            <a:pPr>
              <a:buNone/>
            </a:pPr>
            <a:endParaRPr lang="es-MX" dirty="0" smtClean="0">
              <a:solidFill>
                <a:schemeClr val="bg1"/>
              </a:solidFill>
            </a:endParaRPr>
          </a:p>
          <a:p>
            <a:r>
              <a:rPr lang="es-MX" dirty="0" smtClean="0">
                <a:solidFill>
                  <a:schemeClr val="bg1"/>
                </a:solidFill>
              </a:rPr>
              <a:t>- Los liberales insisten en la </a:t>
            </a:r>
            <a:r>
              <a:rPr lang="es-MX" b="1" i="1" dirty="0" smtClean="0">
                <a:solidFill>
                  <a:schemeClr val="bg1"/>
                </a:solidFill>
              </a:rPr>
              <a:t>defensa del individuo, frente a las exigencias de la sociedad de la que forma parte.</a:t>
            </a:r>
            <a:r>
              <a:rPr lang="es-MX" dirty="0" smtClean="0">
                <a:solidFill>
                  <a:schemeClr val="bg1"/>
                </a:solidFill>
              </a:rPr>
              <a:t> Según ellos, siempre hay que respetar los derechos y las libertades individuales de las personas, que no deben sacrificarse al bien del </a:t>
            </a:r>
            <a:r>
              <a:rPr lang="es-MX" dirty="0" smtClean="0">
                <a:solidFill>
                  <a:schemeClr val="bg1"/>
                </a:solidFill>
              </a:rPr>
              <a:t>colectivo</a:t>
            </a:r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/>
            </a:r>
            <a:br>
              <a:rPr lang="es-MX" dirty="0" smtClean="0"/>
            </a:br>
            <a:endParaRPr lang="es-MX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3180026" cy="1626974"/>
          </a:xfrm>
        </p:spPr>
        <p:txBody>
          <a:bodyPr>
            <a:normAutofit/>
          </a:bodyPr>
          <a:lstStyle/>
          <a:p>
            <a:r>
              <a:rPr lang="es-MX" sz="4400" dirty="0" smtClean="0">
                <a:solidFill>
                  <a:schemeClr val="bg1"/>
                </a:solidFill>
              </a:rPr>
              <a:t>Liberalismo </a:t>
            </a:r>
            <a:r>
              <a:rPr lang="es-MX" sz="4400" dirty="0" smtClean="0">
                <a:solidFill>
                  <a:schemeClr val="bg1"/>
                </a:solidFill>
              </a:rPr>
              <a:t>Político</a:t>
            </a:r>
            <a:endParaRPr lang="es-MX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://image.slidesharecdn.com/elliberalismopoltico-091212164625-phpapp01/95/slide-4-728.jpg?126065812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028" name="AutoShape 4" descr="http://image.slidesharecdn.com/elliberalismopoltico-091212164625-phpapp01/95/slide-4-728.jpg?126065812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9" name="8 Marcador de contenido" descr="slide-4-728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image.slidesharecdn.com/elliberalismopoltico-091212164625-phpapp01/95/slide-5-728.jpg?12606581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47315"/>
            <a:ext cx="9111072" cy="69053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image.slidesharecdn.com/elliberalismopoltico-091212164625-phpapp01/95/slide-6-728.jpg?12606581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4" name="3 Rectángulo"/>
          <p:cNvSpPr/>
          <p:nvPr/>
        </p:nvSpPr>
        <p:spPr>
          <a:xfrm>
            <a:off x="1547664" y="260648"/>
            <a:ext cx="6480720" cy="100811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/>
            </a:r>
            <a:br>
              <a:rPr lang="es-MX" dirty="0" smtClean="0"/>
            </a:br>
            <a:endParaRPr lang="es-MX" dirty="0"/>
          </a:p>
        </p:txBody>
      </p:sp>
      <p:sp>
        <p:nvSpPr>
          <p:cNvPr id="7" name="6 CuadroTexto"/>
          <p:cNvSpPr txBox="1"/>
          <p:nvPr/>
        </p:nvSpPr>
        <p:spPr>
          <a:xfrm>
            <a:off x="611560" y="188640"/>
            <a:ext cx="77768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/>
              <a:t>El liberalismo Social defiende la libertad en las conductas privadas de los individuos y  en lo que respecta a sus relaciones sociales</a:t>
            </a:r>
            <a:endParaRPr lang="es-MX" sz="28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image.slidesharecdn.com/elliberalismopoltico-091212164625-phpapp01/95/slide-7-728.jpg?12606581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ódulo">
  <a:themeElements>
    <a:clrScheme name="Módulo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ódulo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ódul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130</TotalTime>
  <Words>375</Words>
  <Application>Microsoft Office PowerPoint</Application>
  <PresentationFormat>Presentación en pantalla (4:3)</PresentationFormat>
  <Paragraphs>31</Paragraphs>
  <Slides>17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Módulo</vt:lpstr>
      <vt:lpstr>LIBERALISMO</vt:lpstr>
      <vt:lpstr>De acuerdo con el ámbito puede ser </vt:lpstr>
      <vt:lpstr>Diapositiva 3</vt:lpstr>
      <vt:lpstr>Diapositiva 4</vt:lpstr>
      <vt:lpstr>De acuerdo al ámbito puede ser</vt:lpstr>
      <vt:lpstr>Diapositiva 6</vt:lpstr>
      <vt:lpstr>Diapositiva 7</vt:lpstr>
      <vt:lpstr>Diapositiva 8</vt:lpstr>
      <vt:lpstr>Diapositiva 9</vt:lpstr>
      <vt:lpstr>*Libertad personal *Propiedad privada *Iniciativa y control individual de empresa </vt:lpstr>
      <vt:lpstr>Política del Laissez faire –laissez passer</vt:lpstr>
      <vt:lpstr>Liberalismo económico</vt:lpstr>
      <vt:lpstr>5.1 El "Homo Oeconomicus" se rige en su actividad por la ley del máximo beneficio y del mínimo esfuerzo, es decir, desea la plena satisfacción de sus apetencias materiales (económicas) a cambio del menor esfuerzo.        5.3.2 Libertad de producción. cada empresario es libre para determinar la cantidad, la calidad, y la forma de la producción.   5.3.3 libertad de comercio. Interior y exterior sin trabas aduaneras. El comercio debe regularse por la ley de la libre concurrencia, por la ley de la oferta y la demanda.   5.3.4 Libertad de consumo. Cada uno puede usar y abusar libremente, como quiera de los bienes que posee.   5.3.5 Libertad de apropiación o derecho ilimitado de propiedad. </vt:lpstr>
      <vt:lpstr>5.2 La prosecución del interés particular redunda en beneficio del interés general, con la condición de que se garantice en igualdad de condiciones la libre concurrencia de todos y cada uno en el orden económico.</vt:lpstr>
      <vt:lpstr>Diapositiva 15</vt:lpstr>
      <vt:lpstr>Diapositiva 16</vt:lpstr>
      <vt:lpstr>Diapositiva 17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LIBERALISMO</dc:title>
  <dc:creator>Andrea</dc:creator>
  <cp:lastModifiedBy>Andrea</cp:lastModifiedBy>
  <cp:revision>17</cp:revision>
  <dcterms:created xsi:type="dcterms:W3CDTF">2013-09-18T02:35:14Z</dcterms:created>
  <dcterms:modified xsi:type="dcterms:W3CDTF">2013-09-18T15:55:27Z</dcterms:modified>
</cp:coreProperties>
</file>