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3" r:id="rId20"/>
    <p:sldId id="274" r:id="rId21"/>
    <p:sldId id="275" r:id="rId22"/>
    <p:sldId id="276"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163877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400518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266178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284428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205798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230652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149315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5433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132754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217160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A9468E-CE06-4E60-8152-9C4CA803C3B8}" type="datetimeFigureOut">
              <a:rPr lang="es-ES" smtClean="0"/>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2F2A38F-05FB-41C3-8992-84716EEF6F81}" type="slidenum">
              <a:rPr lang="es-ES" smtClean="0"/>
              <a:t>‹Nº›</a:t>
            </a:fld>
            <a:endParaRPr lang="es-ES"/>
          </a:p>
        </p:txBody>
      </p:sp>
    </p:spTree>
    <p:extLst>
      <p:ext uri="{BB962C8B-B14F-4D97-AF65-F5344CB8AC3E}">
        <p14:creationId xmlns:p14="http://schemas.microsoft.com/office/powerpoint/2010/main" val="367197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9468E-CE06-4E60-8152-9C4CA803C3B8}" type="datetimeFigureOut">
              <a:rPr lang="es-ES" smtClean="0"/>
              <a:t>10/03/2014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2A38F-05FB-41C3-8992-84716EEF6F81}" type="slidenum">
              <a:rPr lang="es-ES" smtClean="0"/>
              <a:t>‹Nº›</a:t>
            </a:fld>
            <a:endParaRPr lang="es-ES"/>
          </a:p>
        </p:txBody>
      </p:sp>
    </p:spTree>
    <p:extLst>
      <p:ext uri="{BB962C8B-B14F-4D97-AF65-F5344CB8AC3E}">
        <p14:creationId xmlns:p14="http://schemas.microsoft.com/office/powerpoint/2010/main" val="3581161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www.claseshistoria.com/glosario/soviets.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60648"/>
            <a:ext cx="7772400" cy="1470025"/>
          </a:xfrm>
        </p:spPr>
        <p:txBody>
          <a:bodyPr/>
          <a:lstStyle/>
          <a:p>
            <a:r>
              <a:rPr lang="es-ES" b="1" dirty="0" smtClean="0"/>
              <a:t>Acontecimientos que precipitaron la Revolución Rusa</a:t>
            </a:r>
            <a:endParaRPr lang="es-ES" dirty="0"/>
          </a:p>
        </p:txBody>
      </p:sp>
      <p:sp>
        <p:nvSpPr>
          <p:cNvPr id="3" name="2 Subtítulo"/>
          <p:cNvSpPr>
            <a:spLocks noGrp="1"/>
          </p:cNvSpPr>
          <p:nvPr>
            <p:ph type="subTitle" idx="1"/>
          </p:nvPr>
        </p:nvSpPr>
        <p:spPr>
          <a:xfrm>
            <a:off x="179512" y="1844824"/>
            <a:ext cx="8352928" cy="4680520"/>
          </a:xfrm>
        </p:spPr>
        <p:txBody>
          <a:bodyPr>
            <a:normAutofit fontScale="85000" lnSpcReduction="20000"/>
          </a:bodyPr>
          <a:lstStyle/>
          <a:p>
            <a:r>
              <a:rPr lang="es-ES" b="1" dirty="0" smtClean="0"/>
              <a:t>.</a:t>
            </a:r>
            <a:r>
              <a:rPr lang="es-ES" dirty="0"/>
              <a:t/>
            </a:r>
            <a:br>
              <a:rPr lang="es-ES" dirty="0"/>
            </a:br>
            <a:r>
              <a:rPr lang="es-ES" dirty="0"/>
              <a:t/>
            </a:r>
            <a:br>
              <a:rPr lang="es-ES" dirty="0"/>
            </a:br>
            <a:r>
              <a:rPr lang="es-ES" b="1" dirty="0"/>
              <a:t>1.</a:t>
            </a:r>
            <a:r>
              <a:rPr lang="es-ES" dirty="0"/>
              <a:t> La aguda</a:t>
            </a:r>
            <a:r>
              <a:rPr lang="es-ES" b="1" dirty="0"/>
              <a:t> crisis económica</a:t>
            </a:r>
            <a:r>
              <a:rPr lang="es-ES" dirty="0"/>
              <a:t> por la que atravesaba Rusia y, sobre todo, la falta de alimentos para la población</a:t>
            </a:r>
            <a:br>
              <a:rPr lang="es-ES" dirty="0"/>
            </a:br>
            <a:r>
              <a:rPr lang="es-ES" dirty="0"/>
              <a:t/>
            </a:r>
            <a:br>
              <a:rPr lang="es-ES" dirty="0"/>
            </a:br>
            <a:r>
              <a:rPr lang="es-ES" b="1" dirty="0"/>
              <a:t>2. </a:t>
            </a:r>
            <a:r>
              <a:rPr lang="es-ES" dirty="0"/>
              <a:t>Las</a:t>
            </a:r>
            <a:r>
              <a:rPr lang="es-ES" b="1" dirty="0"/>
              <a:t> constantes derrotas</a:t>
            </a:r>
            <a:r>
              <a:rPr lang="es-ES" dirty="0"/>
              <a:t> que experimentaban los ejércitos rusos en la guerra con Alemania (</a:t>
            </a:r>
            <a:r>
              <a:rPr lang="es-ES" b="1" dirty="0"/>
              <a:t>Primera guerra Mundial</a:t>
            </a:r>
            <a:r>
              <a:rPr lang="es-ES" dirty="0"/>
              <a:t>)</a:t>
            </a:r>
            <a:br>
              <a:rPr lang="es-ES" dirty="0"/>
            </a:br>
            <a:r>
              <a:rPr lang="es-ES" dirty="0"/>
              <a:t/>
            </a:r>
            <a:br>
              <a:rPr lang="es-ES" dirty="0"/>
            </a:br>
            <a:r>
              <a:rPr lang="es-ES" b="1" dirty="0"/>
              <a:t>3. </a:t>
            </a:r>
            <a:r>
              <a:rPr lang="es-ES" dirty="0"/>
              <a:t>La </a:t>
            </a:r>
            <a:r>
              <a:rPr lang="es-ES" b="1" dirty="0"/>
              <a:t>ineptitud e intolerancia del Zar Nicolás II</a:t>
            </a:r>
            <a:r>
              <a:rPr lang="es-ES" dirty="0"/>
              <a:t> y su esposa, enemiga ésta, de toda reforma favorable al pueblo</a:t>
            </a:r>
          </a:p>
          <a:p>
            <a:r>
              <a:rPr lang="es-ES" dirty="0" smtClean="0"/>
              <a:t/>
            </a:r>
            <a:br>
              <a:rPr lang="es-ES" dirty="0" smtClean="0"/>
            </a:br>
            <a:endParaRPr lang="es-ES" dirty="0"/>
          </a:p>
        </p:txBody>
      </p:sp>
    </p:spTree>
    <p:extLst>
      <p:ext uri="{BB962C8B-B14F-4D97-AF65-F5344CB8AC3E}">
        <p14:creationId xmlns:p14="http://schemas.microsoft.com/office/powerpoint/2010/main" val="229497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diariodeclasedesociales.files.wordpress.com/2010/03/3142227_lenin2.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72515" y="0"/>
            <a:ext cx="921651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normAutofit fontScale="90000"/>
          </a:bodyPr>
          <a:lstStyle/>
          <a:p>
            <a:r>
              <a:rPr lang="es-ES" b="1" dirty="0" smtClean="0"/>
              <a:t>REVOLUCIÓN DE 25 de OCTUBRE de 1917</a:t>
            </a:r>
            <a:endParaRPr lang="es-ES" b="1" dirty="0"/>
          </a:p>
        </p:txBody>
      </p:sp>
      <p:sp>
        <p:nvSpPr>
          <p:cNvPr id="3" name="2 Marcador de contenido"/>
          <p:cNvSpPr>
            <a:spLocks noGrp="1"/>
          </p:cNvSpPr>
          <p:nvPr>
            <p:ph idx="1"/>
          </p:nvPr>
        </p:nvSpPr>
        <p:spPr>
          <a:xfrm>
            <a:off x="323528" y="2996952"/>
            <a:ext cx="8820472" cy="3832951"/>
          </a:xfrm>
        </p:spPr>
        <p:txBody>
          <a:bodyPr>
            <a:normAutofit/>
          </a:bodyPr>
          <a:lstStyle/>
          <a:p>
            <a:pPr marL="0" indent="0" algn="ctr">
              <a:buNone/>
            </a:pPr>
            <a:r>
              <a:rPr lang="es-ES" b="1" dirty="0" smtClean="0">
                <a:solidFill>
                  <a:srgbClr val="00B0F0"/>
                </a:solidFill>
              </a:rPr>
              <a:t>En </a:t>
            </a:r>
            <a:r>
              <a:rPr lang="es-ES" b="1" dirty="0">
                <a:solidFill>
                  <a:srgbClr val="00B0F0"/>
                </a:solidFill>
              </a:rPr>
              <a:t>Rusia </a:t>
            </a:r>
            <a:r>
              <a:rPr lang="es-ES" b="1" dirty="0" smtClean="0">
                <a:solidFill>
                  <a:srgbClr val="00B0F0"/>
                </a:solidFill>
              </a:rPr>
              <a:t>se presentó una </a:t>
            </a:r>
            <a:r>
              <a:rPr lang="es-ES" b="1" dirty="0">
                <a:solidFill>
                  <a:srgbClr val="00B0F0"/>
                </a:solidFill>
              </a:rPr>
              <a:t>dualidad de poderes: uno, el </a:t>
            </a:r>
            <a:r>
              <a:rPr lang="es-ES" b="1" i="1" dirty="0">
                <a:solidFill>
                  <a:srgbClr val="00B0F0"/>
                </a:solidFill>
              </a:rPr>
              <a:t>legal</a:t>
            </a:r>
            <a:r>
              <a:rPr lang="es-ES" b="1" dirty="0">
                <a:solidFill>
                  <a:srgbClr val="00B0F0"/>
                </a:solidFill>
              </a:rPr>
              <a:t>, encarnado en el Gobierno Provisional; otro, </a:t>
            </a:r>
            <a:r>
              <a:rPr lang="es-ES" b="1" dirty="0" smtClean="0">
                <a:solidFill>
                  <a:srgbClr val="00B0F0"/>
                </a:solidFill>
              </a:rPr>
              <a:t>el </a:t>
            </a:r>
            <a:r>
              <a:rPr lang="es-ES" b="1" i="1" dirty="0" smtClean="0">
                <a:solidFill>
                  <a:srgbClr val="00B0F0"/>
                </a:solidFill>
              </a:rPr>
              <a:t>real</a:t>
            </a:r>
            <a:r>
              <a:rPr lang="es-ES" b="1" dirty="0">
                <a:solidFill>
                  <a:srgbClr val="00B0F0"/>
                </a:solidFill>
              </a:rPr>
              <a:t>, el de los </a:t>
            </a:r>
            <a:r>
              <a:rPr lang="es-ES" b="1" dirty="0">
                <a:solidFill>
                  <a:srgbClr val="00B0F0"/>
                </a:solidFill>
                <a:hlinkClick r:id="rId4"/>
              </a:rPr>
              <a:t>soviets</a:t>
            </a:r>
            <a:r>
              <a:rPr lang="es-ES" b="1" dirty="0">
                <a:solidFill>
                  <a:srgbClr val="00B0F0"/>
                </a:solidFill>
              </a:rPr>
              <a:t> liderados por </a:t>
            </a:r>
            <a:r>
              <a:rPr lang="es-ES" b="1" i="1" dirty="0">
                <a:solidFill>
                  <a:srgbClr val="00B0F0"/>
                </a:solidFill>
              </a:rPr>
              <a:t>Lenin</a:t>
            </a:r>
            <a:r>
              <a:rPr lang="es-ES" b="1" dirty="0">
                <a:solidFill>
                  <a:srgbClr val="00B0F0"/>
                </a:solidFill>
              </a:rPr>
              <a:t>. Éstos tras la constitución de un Comité Militar Revolucionario, planearon la insurrección armada contra el gobierno de </a:t>
            </a:r>
            <a:r>
              <a:rPr lang="es-ES" b="1" dirty="0" err="1">
                <a:solidFill>
                  <a:srgbClr val="00B0F0"/>
                </a:solidFill>
              </a:rPr>
              <a:t>Kerensky</a:t>
            </a:r>
            <a:endParaRPr lang="es-ES" b="1" dirty="0">
              <a:solidFill>
                <a:srgbClr val="00B0F0"/>
              </a:solidFill>
            </a:endParaRPr>
          </a:p>
        </p:txBody>
      </p:sp>
    </p:spTree>
    <p:extLst>
      <p:ext uri="{BB962C8B-B14F-4D97-AF65-F5344CB8AC3E}">
        <p14:creationId xmlns:p14="http://schemas.microsoft.com/office/powerpoint/2010/main" val="2400209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PRIMEROS MESES DE LA REVOLUCIÓN</a:t>
            </a:r>
            <a:endParaRPr lang="es-ES" b="1" dirty="0"/>
          </a:p>
        </p:txBody>
      </p:sp>
      <p:sp>
        <p:nvSpPr>
          <p:cNvPr id="3" name="2 Marcador de contenido"/>
          <p:cNvSpPr>
            <a:spLocks noGrp="1"/>
          </p:cNvSpPr>
          <p:nvPr>
            <p:ph idx="1"/>
          </p:nvPr>
        </p:nvSpPr>
        <p:spPr>
          <a:xfrm>
            <a:off x="457200" y="1600201"/>
            <a:ext cx="8795320" cy="1036711"/>
          </a:xfrm>
        </p:spPr>
        <p:txBody>
          <a:bodyPr>
            <a:normAutofit fontScale="62500" lnSpcReduction="20000"/>
          </a:bodyPr>
          <a:lstStyle/>
          <a:p>
            <a:r>
              <a:rPr lang="es-ES" dirty="0" smtClean="0"/>
              <a:t>LOS BOLCHEVIQUES ORGANIZARON UN GOBIERNO PROVISIONAL ENCABEZADO POR LENIN. TROTSKY QUEDÓ COMO COMISARIO PARA ASUNTOS EXTERIORES Y STALIN ASUMIÓ EL CARGO DE NACIONALIDADES</a:t>
            </a:r>
            <a:endParaRPr lang="es-ES" dirty="0"/>
          </a:p>
        </p:txBody>
      </p:sp>
      <p:pic>
        <p:nvPicPr>
          <p:cNvPr id="8194" name="Picture 2" descr="http://www.claseshistoria.com/revolucionrusa/imagenes/%2Bleni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492896"/>
            <a:ext cx="2790825" cy="38100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www.claseshistoria.com/revolucionrusa/imagenes/%2Btrotsk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0417" y="2486861"/>
            <a:ext cx="3113831" cy="3894468"/>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http://www.claseshistoria.com/revolucionrusa/imagenes/%2Bstali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2441" y="2486861"/>
            <a:ext cx="2105025" cy="3816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049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II Segunda Etapa de la Revolución Rusa</a:t>
            </a:r>
            <a:endParaRPr lang="es-ES" dirty="0"/>
          </a:p>
        </p:txBody>
      </p:sp>
      <p:sp>
        <p:nvSpPr>
          <p:cNvPr id="3" name="2 Marcador de contenido"/>
          <p:cNvSpPr>
            <a:spLocks noGrp="1"/>
          </p:cNvSpPr>
          <p:nvPr>
            <p:ph idx="1"/>
          </p:nvPr>
        </p:nvSpPr>
        <p:spPr/>
        <p:txBody>
          <a:bodyPr/>
          <a:lstStyle/>
          <a:p>
            <a:r>
              <a:rPr lang="es-ES" dirty="0" smtClean="0"/>
              <a:t>Transformó el imperio de los zares en  </a:t>
            </a:r>
            <a:r>
              <a:rPr lang="es-ES" dirty="0"/>
              <a:t>una República Federal Comunista, dirigida por la clase obrera que, desde 1923, denominase Unión de las Repúblicas Socialistas </a:t>
            </a:r>
            <a:r>
              <a:rPr lang="es-ES" dirty="0" smtClean="0"/>
              <a:t>Soviéticas </a:t>
            </a:r>
            <a:r>
              <a:rPr lang="es-ES" dirty="0"/>
              <a:t>(</a:t>
            </a:r>
            <a:r>
              <a:rPr lang="es-ES" b="1" dirty="0"/>
              <a:t>U.R.R.S</a:t>
            </a:r>
            <a:r>
              <a:rPr lang="es-ES" dirty="0"/>
              <a:t>). </a:t>
            </a:r>
          </a:p>
          <a:p>
            <a:r>
              <a:rPr lang="es-ES" dirty="0" smtClean="0"/>
              <a:t>Lenin: agita la masa, </a:t>
            </a:r>
            <a:r>
              <a:rPr lang="es-ES" b="1" dirty="0" smtClean="0"/>
              <a:t>"Todo </a:t>
            </a:r>
            <a:r>
              <a:rPr lang="es-ES" b="1" dirty="0"/>
              <a:t>el poder para los </a:t>
            </a:r>
            <a:r>
              <a:rPr lang="es-ES" b="1" dirty="0" smtClean="0"/>
              <a:t>Soviets", </a:t>
            </a:r>
            <a:r>
              <a:rPr lang="es-ES" b="1" dirty="0"/>
              <a:t>"Paz, tierra y pan"</a:t>
            </a:r>
            <a:endParaRPr lang="es-ES" dirty="0"/>
          </a:p>
        </p:txBody>
      </p:sp>
    </p:spTree>
    <p:extLst>
      <p:ext uri="{BB962C8B-B14F-4D97-AF65-F5344CB8AC3E}">
        <p14:creationId xmlns:p14="http://schemas.microsoft.com/office/powerpoint/2010/main" val="4189593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a:t>Las primeras disposiciones que tomo el gobierno revolucionario de Lenin fueron:</a:t>
            </a:r>
            <a:endParaRPr lang="es-ES" sz="3600" dirty="0"/>
          </a:p>
        </p:txBody>
      </p:sp>
      <p:sp>
        <p:nvSpPr>
          <p:cNvPr id="3" name="2 Marcador de contenido"/>
          <p:cNvSpPr>
            <a:spLocks noGrp="1"/>
          </p:cNvSpPr>
          <p:nvPr>
            <p:ph idx="1"/>
          </p:nvPr>
        </p:nvSpPr>
        <p:spPr/>
        <p:txBody>
          <a:bodyPr>
            <a:normAutofit lnSpcReduction="10000"/>
          </a:bodyPr>
          <a:lstStyle/>
          <a:p>
            <a:r>
              <a:rPr lang="es-ES" dirty="0" smtClean="0"/>
              <a:t>Organizó el Estado: </a:t>
            </a:r>
            <a:r>
              <a:rPr lang="es-ES" b="1" dirty="0"/>
              <a:t>República Socialista Federal</a:t>
            </a:r>
            <a:r>
              <a:rPr lang="es-ES" dirty="0"/>
              <a:t>; dirigida por comités de obreros (</a:t>
            </a:r>
            <a:r>
              <a:rPr lang="es-ES" b="1" dirty="0"/>
              <a:t>Soviets</a:t>
            </a:r>
            <a:r>
              <a:rPr lang="es-ES" dirty="0" smtClean="0"/>
              <a:t>).</a:t>
            </a:r>
          </a:p>
          <a:p>
            <a:r>
              <a:rPr lang="es-ES" dirty="0"/>
              <a:t>Decreto la </a:t>
            </a:r>
            <a:r>
              <a:rPr lang="es-ES" b="1" dirty="0" smtClean="0"/>
              <a:t>confiscación </a:t>
            </a:r>
            <a:r>
              <a:rPr lang="es-ES" b="1" dirty="0"/>
              <a:t>de las tierras</a:t>
            </a:r>
            <a:r>
              <a:rPr lang="es-ES" dirty="0"/>
              <a:t>, las que pasaron a poder de los campesinos, así como también la </a:t>
            </a:r>
            <a:r>
              <a:rPr lang="es-ES" b="1" dirty="0"/>
              <a:t>abolición de la propiedad privada</a:t>
            </a:r>
            <a:r>
              <a:rPr lang="es-ES" dirty="0" smtClean="0"/>
              <a:t>.</a:t>
            </a:r>
          </a:p>
          <a:p>
            <a:r>
              <a:rPr lang="es-ES" dirty="0"/>
              <a:t>Dispuso la entrega de las fabricas a las obreros. Los bancos y el comercio fueron también </a:t>
            </a:r>
            <a:r>
              <a:rPr lang="es-ES" u="sng" dirty="0"/>
              <a:t>nacionalizados</a:t>
            </a:r>
          </a:p>
        </p:txBody>
      </p:sp>
    </p:spTree>
    <p:extLst>
      <p:ext uri="{BB962C8B-B14F-4D97-AF65-F5344CB8AC3E}">
        <p14:creationId xmlns:p14="http://schemas.microsoft.com/office/powerpoint/2010/main" val="195851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a:t>Las primeras disposiciones que tomo el gobierno revolucionario de Lenin fueron:</a:t>
            </a:r>
            <a:endParaRPr lang="es-ES" sz="3600" dirty="0"/>
          </a:p>
        </p:txBody>
      </p:sp>
      <p:sp>
        <p:nvSpPr>
          <p:cNvPr id="3" name="2 Marcador de contenido"/>
          <p:cNvSpPr>
            <a:spLocks noGrp="1"/>
          </p:cNvSpPr>
          <p:nvPr>
            <p:ph idx="1"/>
          </p:nvPr>
        </p:nvSpPr>
        <p:spPr/>
        <p:txBody>
          <a:bodyPr>
            <a:normAutofit/>
          </a:bodyPr>
          <a:lstStyle/>
          <a:p>
            <a:r>
              <a:rPr lang="es-ES" b="1" dirty="0"/>
              <a:t>Pacto un armisticio con las Potencias Centrales</a:t>
            </a:r>
            <a:r>
              <a:rPr lang="es-ES" dirty="0"/>
              <a:t> (Alemania y </a:t>
            </a:r>
            <a:r>
              <a:rPr lang="es-ES" dirty="0" smtClean="0"/>
              <a:t>Austria-Hungría</a:t>
            </a:r>
            <a:r>
              <a:rPr lang="es-ES" dirty="0"/>
              <a:t>): Tratado de Brest-</a:t>
            </a:r>
            <a:r>
              <a:rPr lang="es-ES" dirty="0" err="1"/>
              <a:t>Litovsk</a:t>
            </a:r>
            <a:r>
              <a:rPr lang="es-ES" dirty="0"/>
              <a:t>, por el que Rusia se </a:t>
            </a:r>
            <a:r>
              <a:rPr lang="es-ES" dirty="0" smtClean="0"/>
              <a:t>comprometía </a:t>
            </a:r>
            <a:r>
              <a:rPr lang="es-ES" dirty="0"/>
              <a:t>a pagar una fuerte indemnización de guerra, a la vez que renunciaba a Polonia y a los Estados Bálticos (Estonia y Lituania). </a:t>
            </a:r>
            <a:r>
              <a:rPr lang="es-ES" dirty="0" smtClean="0"/>
              <a:t>Así, se retiró de la Primera </a:t>
            </a:r>
            <a:r>
              <a:rPr lang="es-ES" dirty="0"/>
              <a:t>Guerra </a:t>
            </a:r>
            <a:r>
              <a:rPr lang="es-ES" dirty="0" smtClean="0"/>
              <a:t>Mundial</a:t>
            </a:r>
            <a:r>
              <a:rPr lang="es-ES" dirty="0"/>
              <a:t>.</a:t>
            </a:r>
            <a:endParaRPr lang="es-ES" dirty="0" smtClean="0"/>
          </a:p>
          <a:p>
            <a:endParaRPr lang="es-ES" dirty="0"/>
          </a:p>
        </p:txBody>
      </p:sp>
    </p:spTree>
    <p:extLst>
      <p:ext uri="{BB962C8B-B14F-4D97-AF65-F5344CB8AC3E}">
        <p14:creationId xmlns:p14="http://schemas.microsoft.com/office/powerpoint/2010/main" val="2033533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nueva República Soviética</a:t>
            </a:r>
            <a:endParaRPr lang="es-ES" dirty="0"/>
          </a:p>
        </p:txBody>
      </p:sp>
      <p:sp>
        <p:nvSpPr>
          <p:cNvPr id="3" name="2 Marcador de contenido"/>
          <p:cNvSpPr>
            <a:spLocks noGrp="1"/>
          </p:cNvSpPr>
          <p:nvPr>
            <p:ph idx="1"/>
          </p:nvPr>
        </p:nvSpPr>
        <p:spPr/>
        <p:txBody>
          <a:bodyPr/>
          <a:lstStyle/>
          <a:p>
            <a:r>
              <a:rPr lang="es-ES" dirty="0"/>
              <a:t>T</a:t>
            </a:r>
            <a:r>
              <a:rPr lang="es-ES" dirty="0" smtClean="0"/>
              <a:t>ransformar </a:t>
            </a:r>
            <a:r>
              <a:rPr lang="es-ES" dirty="0"/>
              <a:t>radicalmente el sistema político y económico de </a:t>
            </a:r>
            <a:r>
              <a:rPr lang="es-ES" dirty="0" smtClean="0"/>
              <a:t>Rusia: estableció un </a:t>
            </a:r>
            <a:r>
              <a:rPr lang="es-ES" b="1" dirty="0" smtClean="0"/>
              <a:t>gobierno </a:t>
            </a:r>
            <a:r>
              <a:rPr lang="es-ES" b="1" dirty="0"/>
              <a:t>comunista</a:t>
            </a:r>
            <a:r>
              <a:rPr lang="es-ES" dirty="0"/>
              <a:t> dirigido por la clase proletaria y bajo el sistema federal, denominado </a:t>
            </a:r>
            <a:r>
              <a:rPr lang="es-ES" b="1" dirty="0"/>
              <a:t>Unión de las Republicas Socialistas Soviéticas (U.R.R.S</a:t>
            </a:r>
            <a:r>
              <a:rPr lang="es-ES" b="1" dirty="0" smtClean="0"/>
              <a:t>)</a:t>
            </a:r>
            <a:r>
              <a:rPr lang="es-ES" dirty="0" smtClean="0"/>
              <a:t>.</a:t>
            </a:r>
          </a:p>
          <a:p>
            <a:r>
              <a:rPr lang="es-ES" dirty="0" smtClean="0"/>
              <a:t>Gobierno: </a:t>
            </a:r>
            <a:r>
              <a:rPr lang="es-ES" dirty="0"/>
              <a:t>Consejo de los Comisarios del </a:t>
            </a:r>
            <a:r>
              <a:rPr lang="es-ES" dirty="0" smtClean="0"/>
              <a:t>Pueblo (Primer ministro jefe de política </a:t>
            </a:r>
            <a:r>
              <a:rPr lang="es-ES" dirty="0"/>
              <a:t>internacional, gobierna en forma </a:t>
            </a:r>
            <a:r>
              <a:rPr lang="es-ES" dirty="0" smtClean="0"/>
              <a:t>dictatorial)</a:t>
            </a:r>
            <a:endParaRPr lang="es-ES" dirty="0"/>
          </a:p>
        </p:txBody>
      </p:sp>
    </p:spTree>
    <p:extLst>
      <p:ext uri="{BB962C8B-B14F-4D97-AF65-F5344CB8AC3E}">
        <p14:creationId xmlns:p14="http://schemas.microsoft.com/office/powerpoint/2010/main" val="2330253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fontScale="92500"/>
          </a:bodyPr>
          <a:lstStyle/>
          <a:p>
            <a:r>
              <a:rPr lang="es-ES" dirty="0"/>
              <a:t>Los trabajadores eligen a sus representantes ante el Congreso General de los Soviets de toda </a:t>
            </a:r>
            <a:r>
              <a:rPr lang="es-ES" dirty="0" smtClean="0"/>
              <a:t>Rusia</a:t>
            </a:r>
          </a:p>
          <a:p>
            <a:r>
              <a:rPr lang="es-ES" dirty="0" smtClean="0"/>
              <a:t>Cuando muere Lenin, es reemplazado por </a:t>
            </a:r>
            <a:r>
              <a:rPr lang="es-ES" b="1" dirty="0" err="1" smtClean="0"/>
              <a:t>Jósef</a:t>
            </a:r>
            <a:r>
              <a:rPr lang="es-ES" b="1" dirty="0" smtClean="0"/>
              <a:t> </a:t>
            </a:r>
            <a:r>
              <a:rPr lang="es-ES" b="1" dirty="0"/>
              <a:t>Stalin</a:t>
            </a:r>
            <a:r>
              <a:rPr lang="es-ES" dirty="0"/>
              <a:t>, quien instauro un gobierno dictatorial, totalitario y vertical, por mas de 30 años, pero, a su vez, introdujo grandes reformas que convirtieron a Rusia en una de las potencias económicas, científicas y militares mas grandes del mundo. </a:t>
            </a:r>
          </a:p>
        </p:txBody>
      </p:sp>
    </p:spTree>
    <p:extLst>
      <p:ext uri="{BB962C8B-B14F-4D97-AF65-F5344CB8AC3E}">
        <p14:creationId xmlns:p14="http://schemas.microsoft.com/office/powerpoint/2010/main" val="210051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Objetivos </a:t>
            </a:r>
            <a:r>
              <a:rPr lang="es-ES" b="1" dirty="0"/>
              <a:t>de la </a:t>
            </a:r>
            <a:r>
              <a:rPr lang="es-ES" b="1" dirty="0" smtClean="0"/>
              <a:t>URSS</a:t>
            </a:r>
            <a:endParaRPr lang="es-ES" dirty="0"/>
          </a:p>
        </p:txBody>
      </p:sp>
      <p:sp>
        <p:nvSpPr>
          <p:cNvPr id="3" name="2 Marcador de contenido"/>
          <p:cNvSpPr>
            <a:spLocks noGrp="1"/>
          </p:cNvSpPr>
          <p:nvPr>
            <p:ph idx="1"/>
          </p:nvPr>
        </p:nvSpPr>
        <p:spPr/>
        <p:txBody>
          <a:bodyPr/>
          <a:lstStyle/>
          <a:p>
            <a:r>
              <a:rPr lang="es-ES" dirty="0"/>
              <a:t>Implantar el régimen colectivo en la propiedad y en la explotación de las </a:t>
            </a:r>
            <a:r>
              <a:rPr lang="es-ES" dirty="0" smtClean="0"/>
              <a:t>tierras</a:t>
            </a:r>
          </a:p>
          <a:p>
            <a:r>
              <a:rPr lang="es-ES" dirty="0" smtClean="0"/>
              <a:t>Desarrollar la industria soviética a través de los planes quinquenales (programa económico para planear la economía cada 5 años)</a:t>
            </a:r>
          </a:p>
          <a:p>
            <a:r>
              <a:rPr lang="es-ES" dirty="0" smtClean="0"/>
              <a:t>Convertir a Rusia en una potencia militar</a:t>
            </a:r>
          </a:p>
          <a:p>
            <a:r>
              <a:rPr lang="es-ES" dirty="0" smtClean="0"/>
              <a:t>Propagar la doctrina comunista por todo el mundo para derrotar el capitalismo</a:t>
            </a:r>
            <a:endParaRPr lang="es-ES" dirty="0"/>
          </a:p>
        </p:txBody>
      </p:sp>
    </p:spTree>
    <p:extLst>
      <p:ext uri="{BB962C8B-B14F-4D97-AF65-F5344CB8AC3E}">
        <p14:creationId xmlns:p14="http://schemas.microsoft.com/office/powerpoint/2010/main" val="44100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CONFORMACIÓN DE LA URSS</a:t>
            </a:r>
            <a:endParaRPr lang="es-ES" dirty="0"/>
          </a:p>
        </p:txBody>
      </p:sp>
      <p:sp>
        <p:nvSpPr>
          <p:cNvPr id="3" name="2 Marcador de contenido"/>
          <p:cNvSpPr>
            <a:spLocks noGrp="1"/>
          </p:cNvSpPr>
          <p:nvPr>
            <p:ph idx="1"/>
          </p:nvPr>
        </p:nvSpPr>
        <p:spPr>
          <a:xfrm>
            <a:off x="457200" y="1600200"/>
            <a:ext cx="8435280" cy="4525963"/>
          </a:xfrm>
        </p:spPr>
        <p:txBody>
          <a:bodyPr>
            <a:normAutofit fontScale="92500" lnSpcReduction="20000"/>
          </a:bodyPr>
          <a:lstStyle/>
          <a:p>
            <a:r>
              <a:rPr lang="es-ES" dirty="0"/>
              <a:t>La URSS surgió como una unión de cuatro repúblicas socialistas soviéticas, en los límites de del territorio de lo que fue el Imperio Ruso abolido por la Revolución de 1917, y llego a albergar en 1956 a 15 "repúblicas de la unión" </a:t>
            </a:r>
            <a:r>
              <a:rPr lang="es-ES" dirty="0" smtClean="0"/>
              <a:t>: República </a:t>
            </a:r>
            <a:r>
              <a:rPr lang="es-ES" dirty="0"/>
              <a:t>Socialista Soviética (RSS) de Armenia, RSS de Azerbaiyán, RSS de Bielorrusia, RSS de Estonia, RSS de Georgia, RSS de Kazajstán, RSS de Kirguistán, RSS de Letonia, RSS de Lituania, RSS de Moldavia, RSFS de Rusia, RSS de Tayikistán, RSS de Turkmenistán, RSS de Ucrania y la RSS de Uzbekistán.</a:t>
            </a:r>
            <a:endParaRPr lang="es-ES" dirty="0"/>
          </a:p>
        </p:txBody>
      </p:sp>
    </p:spTree>
    <p:extLst>
      <p:ext uri="{BB962C8B-B14F-4D97-AF65-F5344CB8AC3E}">
        <p14:creationId xmlns:p14="http://schemas.microsoft.com/office/powerpoint/2010/main" val="3434065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Consecuencias de la Revolución Rusa</a:t>
            </a:r>
            <a:endParaRPr lang="es-ES" dirty="0"/>
          </a:p>
        </p:txBody>
      </p:sp>
      <p:sp>
        <p:nvSpPr>
          <p:cNvPr id="3" name="2 Marcador de contenido"/>
          <p:cNvSpPr>
            <a:spLocks noGrp="1"/>
          </p:cNvSpPr>
          <p:nvPr>
            <p:ph idx="1"/>
          </p:nvPr>
        </p:nvSpPr>
        <p:spPr/>
        <p:txBody>
          <a:bodyPr/>
          <a:lstStyle/>
          <a:p>
            <a:r>
              <a:rPr lang="es-ES" dirty="0" smtClean="0"/>
              <a:t>Se acabó la monarquía absoluta y autocrática de los zares, con sus injusticias y desigualdades</a:t>
            </a:r>
          </a:p>
          <a:p>
            <a:r>
              <a:rPr lang="es-ES" dirty="0" smtClean="0"/>
              <a:t>Se estableció un gobierno comunista (URSS)</a:t>
            </a:r>
          </a:p>
          <a:p>
            <a:r>
              <a:rPr lang="es-ES" dirty="0" smtClean="0"/>
              <a:t>Se convirtió en una potencia política, económica, científica y militar</a:t>
            </a:r>
          </a:p>
          <a:p>
            <a:r>
              <a:rPr lang="es-ES" dirty="0" smtClean="0"/>
              <a:t>El mundo se dividió en dos: Capitalista y comunista (GUERRA FRÍA)</a:t>
            </a:r>
            <a:endParaRPr lang="es-ES" dirty="0"/>
          </a:p>
        </p:txBody>
      </p:sp>
    </p:spTree>
    <p:extLst>
      <p:ext uri="{BB962C8B-B14F-4D97-AF65-F5344CB8AC3E}">
        <p14:creationId xmlns:p14="http://schemas.microsoft.com/office/powerpoint/2010/main" val="365882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¿Cómo era Rusia antes de la Revolución?</a:t>
            </a:r>
            <a:endParaRPr lang="es-ES" dirty="0"/>
          </a:p>
        </p:txBody>
      </p:sp>
      <p:sp>
        <p:nvSpPr>
          <p:cNvPr id="3" name="2 Marcador de contenido"/>
          <p:cNvSpPr>
            <a:spLocks noGrp="1"/>
          </p:cNvSpPr>
          <p:nvPr>
            <p:ph idx="1"/>
          </p:nvPr>
        </p:nvSpPr>
        <p:spPr>
          <a:xfrm>
            <a:off x="457200" y="1600200"/>
            <a:ext cx="4618857" cy="4525963"/>
          </a:xfrm>
        </p:spPr>
        <p:txBody>
          <a:bodyPr>
            <a:normAutofit fontScale="92500" lnSpcReduction="20000"/>
          </a:bodyPr>
          <a:lstStyle/>
          <a:p>
            <a:pPr marL="0" indent="0">
              <a:buNone/>
            </a:pPr>
            <a:r>
              <a:rPr lang="es-ES" dirty="0" smtClean="0"/>
              <a:t>PAÍS ATRASADO, económica, política y socialmente, ejercía </a:t>
            </a:r>
            <a:r>
              <a:rPr lang="es-ES" dirty="0"/>
              <a:t>el papel de gran potencia militar. Lo era sólo en </a:t>
            </a:r>
            <a:r>
              <a:rPr lang="es-ES" b="1" dirty="0"/>
              <a:t>apariencia</a:t>
            </a:r>
            <a:r>
              <a:rPr lang="es-ES" dirty="0"/>
              <a:t>, pues su ejército se había ido quedando anticuado a lo largo de la segunda mitad </a:t>
            </a:r>
            <a:r>
              <a:rPr lang="es-ES" u="sng" dirty="0"/>
              <a:t>del siglo</a:t>
            </a:r>
            <a:r>
              <a:rPr lang="es-ES" dirty="0"/>
              <a:t> XIX, como puso de relieve la </a:t>
            </a:r>
            <a:r>
              <a:rPr lang="es-ES" i="1" dirty="0"/>
              <a:t>Guerra de Crimea</a:t>
            </a:r>
            <a:r>
              <a:rPr lang="es-ES" dirty="0"/>
              <a:t> (1853-1856).</a:t>
            </a:r>
          </a:p>
        </p:txBody>
      </p:sp>
      <p:pic>
        <p:nvPicPr>
          <p:cNvPr id="1026" name="Picture 2" descr="Mapa de la guerra de Crim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628800"/>
            <a:ext cx="4104457"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650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4/41/Guerra_Fria_19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96752"/>
            <a:ext cx="8712968" cy="4830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83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32656"/>
            <a:ext cx="8496944" cy="1800200"/>
          </a:xfrm>
        </p:spPr>
        <p:txBody>
          <a:bodyPr>
            <a:normAutofit/>
          </a:bodyPr>
          <a:lstStyle/>
          <a:p>
            <a:r>
              <a:rPr lang="es-ES" sz="3200" b="1" dirty="0" smtClean="0"/>
              <a:t>ACTIVIDAD</a:t>
            </a:r>
            <a:br>
              <a:rPr lang="es-ES" sz="3200" b="1" dirty="0" smtClean="0"/>
            </a:br>
            <a:r>
              <a:rPr lang="es-ES" sz="3200" b="1" dirty="0" smtClean="0"/>
              <a:t>1. Responde Falso (F) o Verdadero (V) a las siguientes afirmaciones. Justifica las falsas</a:t>
            </a:r>
            <a:endParaRPr lang="es-ES" sz="3200" b="1" dirty="0"/>
          </a:p>
        </p:txBody>
      </p:sp>
      <p:sp>
        <p:nvSpPr>
          <p:cNvPr id="3" name="2 Subtítulo"/>
          <p:cNvSpPr>
            <a:spLocks noGrp="1"/>
          </p:cNvSpPr>
          <p:nvPr>
            <p:ph type="subTitle" idx="1"/>
          </p:nvPr>
        </p:nvSpPr>
        <p:spPr>
          <a:xfrm>
            <a:off x="1371600" y="2348880"/>
            <a:ext cx="6400800" cy="3289920"/>
          </a:xfrm>
        </p:spPr>
        <p:txBody>
          <a:bodyPr/>
          <a:lstStyle/>
          <a:p>
            <a:pPr marL="514350" indent="-514350">
              <a:buFont typeface="+mj-lt"/>
              <a:buAutoNum type="arabicPeriod"/>
            </a:pPr>
            <a:r>
              <a:rPr lang="es-ES" dirty="0" smtClean="0"/>
              <a:t>La URSS fue una república capitalista ( )</a:t>
            </a:r>
          </a:p>
          <a:p>
            <a:pPr marL="514350" indent="-514350">
              <a:buFont typeface="+mj-lt"/>
              <a:buAutoNum type="arabicPeriod"/>
            </a:pPr>
            <a:r>
              <a:rPr lang="es-ES" dirty="0" smtClean="0"/>
              <a:t>El objetivo de la URSS era volver al mundo hacia el comunismo</a:t>
            </a:r>
          </a:p>
          <a:p>
            <a:pPr marL="514350" indent="-514350">
              <a:buFont typeface="+mj-lt"/>
              <a:buAutoNum type="arabicPeriod"/>
            </a:pPr>
            <a:r>
              <a:rPr lang="es-ES" dirty="0" smtClean="0"/>
              <a:t>En Rusia después de la Revolución no había propiedad privada (  )</a:t>
            </a:r>
          </a:p>
          <a:p>
            <a:pPr marL="514350" indent="-514350">
              <a:buFont typeface="+mj-lt"/>
              <a:buAutoNum type="arabicPeriod"/>
            </a:pPr>
            <a:endParaRPr lang="es-ES" dirty="0"/>
          </a:p>
        </p:txBody>
      </p:sp>
    </p:spTree>
    <p:extLst>
      <p:ext uri="{BB962C8B-B14F-4D97-AF65-F5344CB8AC3E}">
        <p14:creationId xmlns:p14="http://schemas.microsoft.com/office/powerpoint/2010/main" val="1099546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r>
              <a:rPr lang="es-ES" dirty="0" smtClean="0"/>
              <a:t>2. Realiza un mapa conceptual con las causas y consecuencias de la Revolución Rusa</a:t>
            </a:r>
            <a:br>
              <a:rPr lang="es-ES" dirty="0" smtClean="0"/>
            </a:br>
            <a:r>
              <a:rPr lang="es-ES" dirty="0" smtClean="0"/>
              <a:t>3. Elabora un mapa de Europa y señala con colores la URSS. (deja el resto en blanco)</a:t>
            </a:r>
            <a:br>
              <a:rPr lang="es-ES" dirty="0" smtClean="0"/>
            </a:br>
            <a:r>
              <a:rPr lang="es-ES" dirty="0" smtClean="0"/>
              <a:t>4. ¿Cuál es tu opinión sobre este sistema de gobierno comunista? Explica</a:t>
            </a:r>
            <a:endParaRPr lang="es-ES" dirty="0"/>
          </a:p>
        </p:txBody>
      </p:sp>
    </p:spTree>
    <p:extLst>
      <p:ext uri="{BB962C8B-B14F-4D97-AF65-F5344CB8AC3E}">
        <p14:creationId xmlns:p14="http://schemas.microsoft.com/office/powerpoint/2010/main" val="11573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ATRASO ECONÓMICO</a:t>
            </a:r>
            <a:endParaRPr lang="es-ES" dirty="0"/>
          </a:p>
        </p:txBody>
      </p:sp>
      <p:sp>
        <p:nvSpPr>
          <p:cNvPr id="3" name="2 Marcador de contenido"/>
          <p:cNvSpPr>
            <a:spLocks noGrp="1"/>
          </p:cNvSpPr>
          <p:nvPr>
            <p:ph idx="1"/>
          </p:nvPr>
        </p:nvSpPr>
        <p:spPr/>
        <p:txBody>
          <a:bodyPr>
            <a:normAutofit lnSpcReduction="10000"/>
          </a:bodyPr>
          <a:lstStyle/>
          <a:p>
            <a:r>
              <a:rPr lang="es-ES" dirty="0"/>
              <a:t>A comienzos </a:t>
            </a:r>
            <a:r>
              <a:rPr lang="es-ES" u="sng" dirty="0"/>
              <a:t>del siglo</a:t>
            </a:r>
            <a:r>
              <a:rPr lang="es-ES" dirty="0"/>
              <a:t> XX Rusia era un país preindustrial</a:t>
            </a:r>
            <a:r>
              <a:rPr lang="es-ES" dirty="0" smtClean="0"/>
              <a:t>, anclado </a:t>
            </a:r>
            <a:r>
              <a:rPr lang="es-ES" dirty="0"/>
              <a:t>en el pasado, con un predominio absoluto del sector agrícola. </a:t>
            </a:r>
            <a:r>
              <a:rPr lang="es-ES" dirty="0" smtClean="0"/>
              <a:t>La </a:t>
            </a:r>
            <a:r>
              <a:rPr lang="es-ES" b="1" dirty="0" smtClean="0"/>
              <a:t>estructura </a:t>
            </a:r>
            <a:r>
              <a:rPr lang="es-ES" b="1" dirty="0"/>
              <a:t>de </a:t>
            </a:r>
            <a:r>
              <a:rPr lang="es-ES" u="sng" dirty="0"/>
              <a:t>la propiedad</a:t>
            </a:r>
            <a:r>
              <a:rPr lang="es-ES" dirty="0"/>
              <a:t> descansaba sobre grandes </a:t>
            </a:r>
            <a:r>
              <a:rPr lang="es-ES" b="1" dirty="0"/>
              <a:t>latifundios</a:t>
            </a:r>
            <a:r>
              <a:rPr lang="es-ES" dirty="0"/>
              <a:t> en manos de la aristocracia, la Corona, la Iglesia y unos pocos agricultores acomodados. La tierra era trabajada por campesinos analfabetos. En vísperas de la 1ª </a:t>
            </a:r>
            <a:r>
              <a:rPr lang="es-ES" u="sng" dirty="0"/>
              <a:t>Guerra Mundial</a:t>
            </a:r>
            <a:r>
              <a:rPr lang="es-ES" dirty="0"/>
              <a:t> sólo el 14,5 % de la población vivía en ciudades</a:t>
            </a:r>
          </a:p>
        </p:txBody>
      </p:sp>
    </p:spTree>
    <p:extLst>
      <p:ext uri="{BB962C8B-B14F-4D97-AF65-F5344CB8AC3E}">
        <p14:creationId xmlns:p14="http://schemas.microsoft.com/office/powerpoint/2010/main" val="363405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ATRASO SOCIAL</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Rusia conformaba un vasto imperio con más de 22 millones de kilómetros cuadrados, con múltiples etnias y diferentes lenguas y religiones. A mediados del siglo XIX su población sobrepasaba los 120 millones de habitantes, de los que unos 100 millones eran campesinos.</a:t>
            </a:r>
          </a:p>
          <a:p>
            <a:endParaRPr lang="es-ES" dirty="0" smtClean="0"/>
          </a:p>
          <a:p>
            <a:r>
              <a:rPr lang="es-ES" dirty="0" smtClean="0"/>
              <a:t>El campesinado constituía el estrato social mayoritario. Éste se organizaba en unidades aldeanas denominadas "Mir", que el Estado favorecía y alentaba; su condición continuó siendo </a:t>
            </a:r>
            <a:r>
              <a:rPr lang="es-ES" dirty="0" err="1" smtClean="0"/>
              <a:t>semiservil</a:t>
            </a:r>
            <a:r>
              <a:rPr lang="es-ES" dirty="0" smtClean="0"/>
              <a:t> hasta 1861 y sus condiciones de vida eran muy penosas.</a:t>
            </a:r>
            <a:endParaRPr lang="es-ES" dirty="0"/>
          </a:p>
        </p:txBody>
      </p:sp>
    </p:spTree>
    <p:extLst>
      <p:ext uri="{BB962C8B-B14F-4D97-AF65-F5344CB8AC3E}">
        <p14:creationId xmlns:p14="http://schemas.microsoft.com/office/powerpoint/2010/main" val="2431464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2.bp.blogspot.com/_-YTMCFw9BtM/SF7W4VI4glI/AAAAAAAAAEs/NbZwuSOE7FQ/s1600/piramide.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0807"/>
            <a:ext cx="5976664" cy="6888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60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CONSECUENCIAS</a:t>
            </a:r>
            <a:endParaRPr lang="es-ES" dirty="0"/>
          </a:p>
        </p:txBody>
      </p:sp>
      <p:sp>
        <p:nvSpPr>
          <p:cNvPr id="3" name="2 Marcador de contenido"/>
          <p:cNvSpPr>
            <a:spLocks noGrp="1"/>
          </p:cNvSpPr>
          <p:nvPr>
            <p:ph sz="half" idx="1"/>
          </p:nvPr>
        </p:nvSpPr>
        <p:spPr/>
        <p:txBody>
          <a:bodyPr>
            <a:normAutofit fontScale="77500" lnSpcReduction="20000"/>
          </a:bodyPr>
          <a:lstStyle/>
          <a:p>
            <a:r>
              <a:rPr lang="es-ES" dirty="0" smtClean="0"/>
              <a:t>La grave inestabilidad interna, expresada en rebeliones campesinas, terrorismo anarquista, etc., que fueron duramente reprimidas.</a:t>
            </a:r>
          </a:p>
          <a:p>
            <a:r>
              <a:rPr lang="es-ES" dirty="0" smtClean="0"/>
              <a:t>Estas revueltas fueron propiciadas por la falta de reformas estructurales, si bien se pretendió llevar a término algunas (emancipación de los siervos en 1861) que no afectaran a la sustancia del régimen.</a:t>
            </a:r>
            <a:endParaRPr lang="es-ES" dirty="0"/>
          </a:p>
        </p:txBody>
      </p:sp>
      <p:sp>
        <p:nvSpPr>
          <p:cNvPr id="4" name="3 Marcador de contenido"/>
          <p:cNvSpPr>
            <a:spLocks noGrp="1"/>
          </p:cNvSpPr>
          <p:nvPr>
            <p:ph sz="half" idx="2"/>
          </p:nvPr>
        </p:nvSpPr>
        <p:spPr/>
        <p:txBody>
          <a:bodyPr>
            <a:normAutofit fontScale="77500" lnSpcReduction="20000"/>
          </a:bodyPr>
          <a:lstStyle/>
          <a:p>
            <a:pPr marL="0" indent="0">
              <a:buNone/>
            </a:pPr>
            <a:r>
              <a:rPr lang="es-ES" dirty="0" smtClean="0"/>
              <a:t>Se intentaron cambios:</a:t>
            </a:r>
          </a:p>
          <a:p>
            <a:pPr marL="0" indent="0">
              <a:buNone/>
            </a:pPr>
            <a:endParaRPr lang="es-ES" dirty="0" smtClean="0"/>
          </a:p>
          <a:p>
            <a:r>
              <a:rPr lang="es-ES" sz="3600" dirty="0" smtClean="0"/>
              <a:t>Abolir la servidumbre</a:t>
            </a:r>
          </a:p>
          <a:p>
            <a:r>
              <a:rPr lang="es-ES" sz="3600" dirty="0" smtClean="0"/>
              <a:t>Reorganizar la Justicia</a:t>
            </a:r>
          </a:p>
          <a:p>
            <a:r>
              <a:rPr lang="es-ES" sz="3600" dirty="0" smtClean="0"/>
              <a:t>Reorganización del ejército</a:t>
            </a:r>
          </a:p>
          <a:p>
            <a:r>
              <a:rPr lang="es-ES" sz="3600" dirty="0" smtClean="0"/>
              <a:t>Apertura de Universidades</a:t>
            </a:r>
          </a:p>
          <a:p>
            <a:r>
              <a:rPr lang="es-ES" sz="3600" dirty="0" smtClean="0"/>
              <a:t>S inició la industrialización</a:t>
            </a:r>
          </a:p>
          <a:p>
            <a:endParaRPr lang="es-ES" dirty="0"/>
          </a:p>
        </p:txBody>
      </p:sp>
    </p:spTree>
    <p:extLst>
      <p:ext uri="{BB962C8B-B14F-4D97-AF65-F5344CB8AC3E}">
        <p14:creationId xmlns:p14="http://schemas.microsoft.com/office/powerpoint/2010/main" val="213794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REVOLUCIÓN</a:t>
            </a:r>
            <a:endParaRPr lang="es-ES" dirty="0"/>
          </a:p>
        </p:txBody>
      </p:sp>
      <p:sp>
        <p:nvSpPr>
          <p:cNvPr id="3" name="2 Marcador de contenido"/>
          <p:cNvSpPr>
            <a:spLocks noGrp="1"/>
          </p:cNvSpPr>
          <p:nvPr>
            <p:ph sz="half" idx="1"/>
          </p:nvPr>
        </p:nvSpPr>
        <p:spPr/>
        <p:txBody>
          <a:bodyPr>
            <a:normAutofit/>
          </a:bodyPr>
          <a:lstStyle/>
          <a:p>
            <a:pPr marL="0" indent="0" algn="ctr">
              <a:buNone/>
            </a:pPr>
            <a:r>
              <a:rPr lang="es-ES" dirty="0" smtClean="0"/>
              <a:t>REVOLUCIÓN BURGUESA EN FEBRERO DE 1917</a:t>
            </a:r>
          </a:p>
          <a:p>
            <a:r>
              <a:rPr lang="es-ES" dirty="0" smtClean="0"/>
              <a:t>Para poner fin al gobierno del zar y establecer una constitución de una república democrática burguesa representada por un gobierno provisional</a:t>
            </a:r>
            <a:endParaRPr lang="es-ES" dirty="0"/>
          </a:p>
        </p:txBody>
      </p:sp>
      <p:sp>
        <p:nvSpPr>
          <p:cNvPr id="4" name="3 Marcador de contenido"/>
          <p:cNvSpPr>
            <a:spLocks noGrp="1"/>
          </p:cNvSpPr>
          <p:nvPr>
            <p:ph sz="half" idx="2"/>
          </p:nvPr>
        </p:nvSpPr>
        <p:spPr/>
        <p:txBody>
          <a:bodyPr>
            <a:normAutofit/>
          </a:bodyPr>
          <a:lstStyle/>
          <a:p>
            <a:pPr marL="0" indent="0" algn="ctr">
              <a:buNone/>
            </a:pPr>
            <a:r>
              <a:rPr lang="es-ES" dirty="0" smtClean="0"/>
              <a:t>REVOLUCIÓN DE OCTUBRE DE 1917</a:t>
            </a:r>
          </a:p>
          <a:p>
            <a:r>
              <a:rPr lang="es-ES" dirty="0" smtClean="0"/>
              <a:t>INICIA EL GOBIERNO BOLCHEVIQUE Y DA ORIGEN AL PRIMER ESTADO SOCIALISTA DEL MUNDO</a:t>
            </a:r>
            <a:endParaRPr lang="es-ES" dirty="0"/>
          </a:p>
        </p:txBody>
      </p:sp>
    </p:spTree>
    <p:extLst>
      <p:ext uri="{BB962C8B-B14F-4D97-AF65-F5344CB8AC3E}">
        <p14:creationId xmlns:p14="http://schemas.microsoft.com/office/powerpoint/2010/main" val="121732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ES" dirty="0" smtClean="0"/>
              <a:t>REVOLUCIÓN DE FEBRERO</a:t>
            </a:r>
            <a:endParaRPr lang="es-ES" dirty="0"/>
          </a:p>
        </p:txBody>
      </p:sp>
      <p:sp>
        <p:nvSpPr>
          <p:cNvPr id="9" name="8 Marcador de contenido"/>
          <p:cNvSpPr>
            <a:spLocks noGrp="1"/>
          </p:cNvSpPr>
          <p:nvPr>
            <p:ph idx="1"/>
          </p:nvPr>
        </p:nvSpPr>
        <p:spPr/>
        <p:txBody>
          <a:bodyPr>
            <a:normAutofit/>
          </a:bodyPr>
          <a:lstStyle/>
          <a:p>
            <a:r>
              <a:rPr lang="es-ES" dirty="0" smtClean="0"/>
              <a:t>La guerra acentuó la crisis en que estaba sumida Rusia, que contaba con 14 millones de soldados movilizados. El desabastecimiento del ejército y de las ciudades, el incremento de los precios y la escasez de materias primas, como consecuencia del disloque de los transportes, provocaron un enorme descontento tanto en el frente como en la retaguardia.</a:t>
            </a:r>
            <a:endParaRPr lang="es-ES" dirty="0"/>
          </a:p>
        </p:txBody>
      </p:sp>
    </p:spTree>
    <p:extLst>
      <p:ext uri="{BB962C8B-B14F-4D97-AF65-F5344CB8AC3E}">
        <p14:creationId xmlns:p14="http://schemas.microsoft.com/office/powerpoint/2010/main" val="78581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regeneracionlibertaria.org/wp-content/uploads/2012/09/db419773130d-62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412776"/>
            <a:ext cx="4283968" cy="4752528"/>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r>
              <a:rPr lang="es-ES" dirty="0" smtClean="0"/>
              <a:t>COMIENZO DE LA REVOLUCIÓN</a:t>
            </a:r>
            <a:endParaRPr lang="es-ES" dirty="0"/>
          </a:p>
        </p:txBody>
      </p:sp>
      <p:sp>
        <p:nvSpPr>
          <p:cNvPr id="3" name="2 Marcador de contenido"/>
          <p:cNvSpPr>
            <a:spLocks noGrp="1"/>
          </p:cNvSpPr>
          <p:nvPr>
            <p:ph idx="1"/>
          </p:nvPr>
        </p:nvSpPr>
        <p:spPr>
          <a:xfrm>
            <a:off x="457200" y="1600200"/>
            <a:ext cx="5266928" cy="4525963"/>
          </a:xfrm>
        </p:spPr>
        <p:txBody>
          <a:bodyPr>
            <a:normAutofit fontScale="70000" lnSpcReduction="20000"/>
          </a:bodyPr>
          <a:lstStyle/>
          <a:p>
            <a:pPr marL="0" indent="0">
              <a:buNone/>
            </a:pPr>
            <a:r>
              <a:rPr lang="es-ES" dirty="0" smtClean="0"/>
              <a:t>La revolución comenzó tras la manifestación del 23 de febrero en San Petersburgo, cuyo lema se resumía en "paz y pan".</a:t>
            </a:r>
          </a:p>
          <a:p>
            <a:pPr marL="0" indent="0">
              <a:buNone/>
            </a:pPr>
            <a:r>
              <a:rPr lang="es-ES" dirty="0" smtClean="0"/>
              <a:t>El 25 estalló una huelga general que pronto se extendió a otras ciudades; el 26 se produjeron motines en los cuarteles, las tropas se negaron a disparar contra los huelguistas y se sublevó la guarnición de Moscú, constituyéndose un soviet de soldados, obreros y campesinos.</a:t>
            </a:r>
          </a:p>
          <a:p>
            <a:pPr marL="0" indent="0">
              <a:buNone/>
            </a:pPr>
            <a:r>
              <a:rPr lang="es-ES" dirty="0" smtClean="0"/>
              <a:t>El 27 de febrero se constituyó un Gobierno Provisional presidido por el príncipe </a:t>
            </a:r>
            <a:r>
              <a:rPr lang="es-ES" dirty="0" err="1" smtClean="0"/>
              <a:t>Luov</a:t>
            </a:r>
            <a:r>
              <a:rPr lang="es-ES" dirty="0" smtClean="0"/>
              <a:t> con </a:t>
            </a:r>
            <a:r>
              <a:rPr lang="es-ES" dirty="0" err="1" smtClean="0"/>
              <a:t>Kerensky</a:t>
            </a:r>
            <a:r>
              <a:rPr lang="es-ES" dirty="0" smtClean="0"/>
              <a:t> como ministro de Guerra y de Justicia. Nicolás II, que se había trasladado al frente para dirigir las tropas, abdicó el 3 de marzo, falto del apoyo del ejército.</a:t>
            </a:r>
            <a:endParaRPr lang="es-ES" dirty="0"/>
          </a:p>
        </p:txBody>
      </p:sp>
    </p:spTree>
    <p:extLst>
      <p:ext uri="{BB962C8B-B14F-4D97-AF65-F5344CB8AC3E}">
        <p14:creationId xmlns:p14="http://schemas.microsoft.com/office/powerpoint/2010/main" val="17628949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959</Words>
  <Application>Microsoft Office PowerPoint</Application>
  <PresentationFormat>Presentación en pantalla (4:3)</PresentationFormat>
  <Paragraphs>67</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Acontecimientos que precipitaron la Revolución Rusa</vt:lpstr>
      <vt:lpstr>¿Cómo era Rusia antes de la Revolución?</vt:lpstr>
      <vt:lpstr>ATRASO ECONÓMICO</vt:lpstr>
      <vt:lpstr>ATRASO SOCIAL</vt:lpstr>
      <vt:lpstr>Presentación de PowerPoint</vt:lpstr>
      <vt:lpstr>CONSECUENCIAS</vt:lpstr>
      <vt:lpstr>REVOLUCIÓN</vt:lpstr>
      <vt:lpstr>REVOLUCIÓN DE FEBRERO</vt:lpstr>
      <vt:lpstr>COMIENZO DE LA REVOLUCIÓN</vt:lpstr>
      <vt:lpstr>REVOLUCIÓN DE 25 de OCTUBRE de 1917</vt:lpstr>
      <vt:lpstr>PRIMEROS MESES DE LA REVOLUCIÓN</vt:lpstr>
      <vt:lpstr>II Segunda Etapa de la Revolución Rusa</vt:lpstr>
      <vt:lpstr>Las primeras disposiciones que tomo el gobierno revolucionario de Lenin fueron:</vt:lpstr>
      <vt:lpstr>Las primeras disposiciones que tomo el gobierno revolucionario de Lenin fueron:</vt:lpstr>
      <vt:lpstr>La nueva República Soviética</vt:lpstr>
      <vt:lpstr>Presentación de PowerPoint</vt:lpstr>
      <vt:lpstr>Objetivos de la URSS</vt:lpstr>
      <vt:lpstr>CONFORMACIÓN DE LA URSS</vt:lpstr>
      <vt:lpstr>Consecuencias de la Revolución Rusa</vt:lpstr>
      <vt:lpstr>Presentación de PowerPoint</vt:lpstr>
      <vt:lpstr>ACTIVIDAD 1. Responde Falso (F) o Verdadero (V) a las siguientes afirmaciones. Justifica las falsas</vt:lpstr>
      <vt:lpstr>2. Realiza un mapa conceptual con las causas y consecuencias de la Revolución Rusa 3. Elabora un mapa de Europa y señala con colores la URSS. (deja el resto en blanco) 4. ¿Cuál es tu opinión sobre este sistema de gobierno comunista? Explica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Acontecimientos que precipitaron la Revolución Rusa</dc:title>
  <dc:creator>ANDREA</dc:creator>
  <cp:lastModifiedBy>ANDREA</cp:lastModifiedBy>
  <cp:revision>15</cp:revision>
  <dcterms:created xsi:type="dcterms:W3CDTF">2014-03-06T13:58:59Z</dcterms:created>
  <dcterms:modified xsi:type="dcterms:W3CDTF">2014-03-10T13:58:48Z</dcterms:modified>
</cp:coreProperties>
</file>