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7" r:id="rId6"/>
    <p:sldId id="261" r:id="rId7"/>
    <p:sldId id="266" r:id="rId8"/>
    <p:sldId id="262" r:id="rId9"/>
    <p:sldId id="269" r:id="rId10"/>
    <p:sldId id="263" r:id="rId11"/>
    <p:sldId id="264" r:id="rId12"/>
    <p:sldId id="260" r:id="rId13"/>
    <p:sldId id="265" r:id="rId14"/>
    <p:sldId id="274" r:id="rId15"/>
    <p:sldId id="268" r:id="rId16"/>
    <p:sldId id="270" r:id="rId17"/>
    <p:sldId id="271" r:id="rId18"/>
    <p:sldId id="272" r:id="rId19"/>
    <p:sldId id="273"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146364C-EA4E-42BC-AA14-E97F16BCB560}" type="datetimeFigureOut">
              <a:rPr lang="es-ES" smtClean="0"/>
              <a:t>19/03/2014</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EBC5106-B852-405F-8CE9-E64E13F4C367}"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46364C-EA4E-42BC-AA14-E97F16BCB560}" type="datetimeFigureOut">
              <a:rPr lang="es-ES" smtClean="0"/>
              <a:t>19/03/2014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46364C-EA4E-42BC-AA14-E97F16BCB560}" type="datetimeFigureOut">
              <a:rPr lang="es-ES" smtClean="0"/>
              <a:t>19/03/2014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46364C-EA4E-42BC-AA14-E97F16BCB560}" type="datetimeFigureOut">
              <a:rPr lang="es-ES" smtClean="0"/>
              <a:t>19/03/2014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46364C-EA4E-42BC-AA14-E97F16BCB560}" type="datetimeFigureOut">
              <a:rPr lang="es-ES" smtClean="0"/>
              <a:t>19/03/2014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146364C-EA4E-42BC-AA14-E97F16BCB560}" type="datetimeFigureOut">
              <a:rPr lang="es-ES" smtClean="0"/>
              <a:t>19/03/2014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BC5106-B852-405F-8CE9-E64E13F4C367}"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46364C-EA4E-42BC-AA14-E97F16BCB560}" type="datetimeFigureOut">
              <a:rPr lang="es-ES" smtClean="0"/>
              <a:t>19/03/2014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146364C-EA4E-42BC-AA14-E97F16BCB560}" type="datetimeFigureOut">
              <a:rPr lang="es-ES" smtClean="0"/>
              <a:t>19/03/2014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6364C-EA4E-42BC-AA14-E97F16BCB560}" type="datetimeFigureOut">
              <a:rPr lang="es-ES" smtClean="0"/>
              <a:t>19/03/2014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46364C-EA4E-42BC-AA14-E97F16BCB560}" type="datetimeFigureOut">
              <a:rPr lang="es-ES" smtClean="0"/>
              <a:t>19/03/2014</a:t>
            </a:fld>
            <a:endParaRPr lang="es-ES"/>
          </a:p>
        </p:txBody>
      </p:sp>
      <p:sp>
        <p:nvSpPr>
          <p:cNvPr id="7" name="Slide Number Placeholder 6"/>
          <p:cNvSpPr>
            <a:spLocks noGrp="1"/>
          </p:cNvSpPr>
          <p:nvPr>
            <p:ph type="sldNum" sz="quarter" idx="12"/>
          </p:nvPr>
        </p:nvSpPr>
        <p:spPr/>
        <p:txBody>
          <a:bodyPr/>
          <a:lstStyle/>
          <a:p>
            <a:fld id="{EEBC5106-B852-405F-8CE9-E64E13F4C367}"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46364C-EA4E-42BC-AA14-E97F16BCB560}" type="datetimeFigureOut">
              <a:rPr lang="es-ES" smtClean="0"/>
              <a:t>19/03/2014</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EEBC5106-B852-405F-8CE9-E64E13F4C36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146364C-EA4E-42BC-AA14-E97F16BCB560}" type="datetimeFigureOut">
              <a:rPr lang="es-ES" smtClean="0"/>
              <a:t>19/03/2014</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EBC5106-B852-405F-8CE9-E64E13F4C36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24744"/>
            <a:ext cx="8568952" cy="3816424"/>
          </a:xfrm>
        </p:spPr>
        <p:txBody>
          <a:bodyPr>
            <a:noAutofit/>
          </a:bodyPr>
          <a:lstStyle/>
          <a:p>
            <a:pPr algn="ctr">
              <a:lnSpc>
                <a:spcPct val="150000"/>
              </a:lnSpc>
            </a:pPr>
            <a:r>
              <a:rPr lang="es-ES" sz="4400" b="1" dirty="0" smtClean="0"/>
              <a:t>PIB (Producto Interno Bruto) </a:t>
            </a:r>
            <a:br>
              <a:rPr lang="es-ES" sz="4400" b="1" dirty="0" smtClean="0"/>
            </a:br>
            <a:r>
              <a:rPr lang="es-ES" sz="4400" b="1" dirty="0" smtClean="0"/>
              <a:t>y</a:t>
            </a:r>
            <a:br>
              <a:rPr lang="es-ES" sz="4400" b="1" dirty="0" smtClean="0"/>
            </a:br>
            <a:r>
              <a:rPr lang="es-ES" sz="4400" b="1" dirty="0" smtClean="0"/>
              <a:t> PNB (Producto Nacional Bruto)</a:t>
            </a:r>
            <a:endParaRPr lang="es-ES" sz="4400" b="1" dirty="0"/>
          </a:p>
        </p:txBody>
      </p:sp>
    </p:spTree>
    <p:extLst>
      <p:ext uri="{BB962C8B-B14F-4D97-AF65-F5344CB8AC3E}">
        <p14:creationId xmlns:p14="http://schemas.microsoft.com/office/powerpoint/2010/main" val="251060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836712"/>
            <a:ext cx="6637468" cy="714003"/>
          </a:xfrm>
        </p:spPr>
        <p:txBody>
          <a:bodyPr/>
          <a:lstStyle/>
          <a:p>
            <a:r>
              <a:rPr lang="es-ES" b="1" dirty="0" smtClean="0"/>
              <a:t>INGRESO  PER CAPITA</a:t>
            </a:r>
            <a:endParaRPr lang="es-ES" b="1" dirty="0"/>
          </a:p>
        </p:txBody>
      </p:sp>
      <p:sp>
        <p:nvSpPr>
          <p:cNvPr id="3" name="2 Marcador de texto"/>
          <p:cNvSpPr>
            <a:spLocks noGrp="1"/>
          </p:cNvSpPr>
          <p:nvPr>
            <p:ph type="body" idx="1"/>
          </p:nvPr>
        </p:nvSpPr>
        <p:spPr>
          <a:xfrm>
            <a:off x="1187624" y="1700808"/>
            <a:ext cx="6637467" cy="4320480"/>
          </a:xfrm>
        </p:spPr>
        <p:txBody>
          <a:bodyPr>
            <a:normAutofit/>
          </a:bodyPr>
          <a:lstStyle/>
          <a:p>
            <a:pPr algn="just"/>
            <a:r>
              <a:rPr lang="es-ES" dirty="0">
                <a:solidFill>
                  <a:schemeClr val="tx1"/>
                </a:solidFill>
              </a:rPr>
              <a:t>El ingreso hace referencia a todas </a:t>
            </a:r>
            <a:r>
              <a:rPr lang="es-ES" dirty="0" smtClean="0">
                <a:solidFill>
                  <a:schemeClr val="tx1"/>
                </a:solidFill>
              </a:rPr>
              <a:t>las entradas </a:t>
            </a:r>
            <a:r>
              <a:rPr lang="es-ES" dirty="0">
                <a:solidFill>
                  <a:schemeClr val="tx1"/>
                </a:solidFill>
              </a:rPr>
              <a:t>económicas que recibe una persona, una familia, una empresa, una </a:t>
            </a:r>
            <a:r>
              <a:rPr lang="es-ES" dirty="0" smtClean="0">
                <a:solidFill>
                  <a:schemeClr val="tx1"/>
                </a:solidFill>
              </a:rPr>
              <a:t>organización.</a:t>
            </a:r>
          </a:p>
          <a:p>
            <a:pPr algn="just"/>
            <a:r>
              <a:rPr lang="es-ES" dirty="0">
                <a:solidFill>
                  <a:schemeClr val="tx1"/>
                </a:solidFill>
              </a:rPr>
              <a:t>El ingreso per cápita es un cálculo que se realiza para determinar el ingreso que recibe, en promedio, cada uno de los habitantes de un país; es decir, en promedio, cuánto es el ingreso que recibe una persona para subsistir. Este cálculo se obtiene dividiendo el ingreso nacional entre la población total de un país</a:t>
            </a:r>
            <a:r>
              <a:rPr lang="es-ES" dirty="0" smtClean="0">
                <a:solidFill>
                  <a:schemeClr val="tx1"/>
                </a:solidFill>
              </a:rPr>
              <a:t>.</a:t>
            </a:r>
          </a:p>
          <a:p>
            <a:pPr algn="ctr"/>
            <a:r>
              <a:rPr lang="es-ES" b="1" dirty="0">
                <a:solidFill>
                  <a:schemeClr val="tx1"/>
                </a:solidFill>
              </a:rPr>
              <a:t>Ingreso per cápita = Ingreso nacional (IN) / Población total (PT)</a:t>
            </a:r>
            <a:endParaRPr lang="es-ES" b="1" dirty="0">
              <a:solidFill>
                <a:schemeClr val="tx1"/>
              </a:solidFill>
            </a:endParaRPr>
          </a:p>
        </p:txBody>
      </p:sp>
    </p:spTree>
    <p:extLst>
      <p:ext uri="{BB962C8B-B14F-4D97-AF65-F5344CB8AC3E}">
        <p14:creationId xmlns:p14="http://schemas.microsoft.com/office/powerpoint/2010/main" val="78335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c.pbs.org/prod-media/newshour/photos/2013/10/31/GDP_per_capita_Sachs_and_McCord_business_de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
            <a:ext cx="9144000" cy="68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mprendimientoeducacionfinancieracodisal.files.wordpress.com/2011/06/mapamentalddepib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40"/>
            <a:ext cx="9036495" cy="680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3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692697"/>
            <a:ext cx="6637468" cy="504056"/>
          </a:xfrm>
        </p:spPr>
        <p:txBody>
          <a:bodyPr>
            <a:normAutofit fontScale="90000"/>
          </a:bodyPr>
          <a:lstStyle/>
          <a:p>
            <a:pPr algn="ctr"/>
            <a:r>
              <a:rPr lang="es-ES" b="1" dirty="0" smtClean="0"/>
              <a:t>ACTIVIDAD</a:t>
            </a:r>
            <a:endParaRPr lang="es-ES" b="1" dirty="0"/>
          </a:p>
        </p:txBody>
      </p:sp>
      <p:sp>
        <p:nvSpPr>
          <p:cNvPr id="3" name="2 Marcador de texto"/>
          <p:cNvSpPr>
            <a:spLocks noGrp="1"/>
          </p:cNvSpPr>
          <p:nvPr>
            <p:ph type="body" idx="1"/>
          </p:nvPr>
        </p:nvSpPr>
        <p:spPr>
          <a:xfrm>
            <a:off x="473193" y="1124744"/>
            <a:ext cx="6637467" cy="936104"/>
          </a:xfrm>
        </p:spPr>
        <p:txBody>
          <a:bodyPr>
            <a:normAutofit fontScale="92500" lnSpcReduction="10000"/>
          </a:bodyPr>
          <a:lstStyle/>
          <a:p>
            <a:pPr marL="457200" indent="-457200">
              <a:buFont typeface="+mj-lt"/>
              <a:buAutoNum type="arabicPeriod"/>
            </a:pPr>
            <a:r>
              <a:rPr lang="es-ES" dirty="0" smtClean="0"/>
              <a:t>Establezca las diferencias entre PIB y PNB</a:t>
            </a:r>
          </a:p>
          <a:p>
            <a:pPr marL="457200" indent="-457200">
              <a:buFont typeface="+mj-lt"/>
              <a:buAutoNum type="arabicPeriod"/>
            </a:pPr>
            <a:r>
              <a:rPr lang="es-ES" dirty="0" smtClean="0"/>
              <a:t>Realice una interpretación de las siguientes imágenes</a:t>
            </a:r>
          </a:p>
          <a:p>
            <a:endParaRPr lang="es-ES" dirty="0"/>
          </a:p>
        </p:txBody>
      </p:sp>
      <p:pic>
        <p:nvPicPr>
          <p:cNvPr id="7170" name="Picture 2" descr="http://economia.uniandes.edu.co/var/economia/storage/images/media/images/tpib_des_colombia/217946-1-esl-CO/TPIB_Des_Colom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17352"/>
            <a:ext cx="8208912" cy="47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2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iris.net.co/semana/upload/images/2013/12/7/367424_1432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24" y="1196752"/>
            <a:ext cx="7960065"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71600" y="836712"/>
            <a:ext cx="6984776" cy="584775"/>
          </a:xfrm>
          <a:prstGeom prst="rect">
            <a:avLst/>
          </a:prstGeom>
          <a:noFill/>
        </p:spPr>
        <p:txBody>
          <a:bodyPr wrap="square" rtlCol="0">
            <a:spAutoFit/>
          </a:bodyPr>
          <a:lstStyle/>
          <a:p>
            <a:pPr algn="ctr"/>
            <a:r>
              <a:rPr lang="es-ES" sz="3200" b="1" dirty="0" smtClean="0"/>
              <a:t>PRONÓSTICO DEL PIB COLOMBIA </a:t>
            </a:r>
            <a:endParaRPr lang="es-ES" sz="3200" b="1" dirty="0"/>
          </a:p>
        </p:txBody>
      </p:sp>
    </p:spTree>
    <p:extLst>
      <p:ext uri="{BB962C8B-B14F-4D97-AF65-F5344CB8AC3E}">
        <p14:creationId xmlns:p14="http://schemas.microsoft.com/office/powerpoint/2010/main" val="267268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ntextoganadero.com/sites/default/files/f22362563777c9dcc38aa01e20bfd049.36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5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6/67/PIB_Comunidad_de_Madr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eriodico.sena.edu.co/_img/noticias/83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3" y="0"/>
            <a:ext cx="9001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3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80920" cy="5688632"/>
          </a:xfrm>
        </p:spPr>
        <p:txBody>
          <a:bodyPr>
            <a:noAutofit/>
          </a:bodyPr>
          <a:lstStyle/>
          <a:p>
            <a:r>
              <a:rPr lang="es-CO" sz="2000" b="1" dirty="0">
                <a:solidFill>
                  <a:schemeClr val="tx1"/>
                </a:solidFill>
              </a:rPr>
              <a:t>1. Suponga, por ejemplo, que la economía recibe una avalancha de dólares por las exportaciones de un producto que tiene altos precios en el mercado mundial – como ha sucedido con el petróleo en los últimos años - ; en ese caso el precio de la divisa tenderá a bajar porque hay una gran oferta de ellas, es decir, hay una tendencia hacia la revaluación de la moneda local. Explica que debería hacer el banco </a:t>
            </a:r>
            <a:r>
              <a:rPr lang="es-CO" sz="2000" b="1" dirty="0" smtClean="0">
                <a:solidFill>
                  <a:schemeClr val="tx1"/>
                </a:solidFill>
              </a:rPr>
              <a:t>central:</a:t>
            </a:r>
            <a:br>
              <a:rPr lang="es-CO" sz="2000" b="1" dirty="0" smtClean="0">
                <a:solidFill>
                  <a:schemeClr val="tx1"/>
                </a:solidFill>
              </a:rPr>
            </a:br>
            <a:r>
              <a:rPr lang="es-CO" sz="2000" b="1" dirty="0" smtClean="0">
                <a:solidFill>
                  <a:schemeClr val="tx1"/>
                </a:solidFill>
              </a:rPr>
              <a:t>a) Bajo </a:t>
            </a:r>
            <a:r>
              <a:rPr lang="es-CO" sz="2000" b="1" dirty="0">
                <a:solidFill>
                  <a:schemeClr val="tx1"/>
                </a:solidFill>
              </a:rPr>
              <a:t>un régimen de tipo de cambio fijo. </a:t>
            </a:r>
            <a:r>
              <a:rPr lang="es-CO" sz="2000" b="1" dirty="0" smtClean="0">
                <a:solidFill>
                  <a:schemeClr val="tx1"/>
                </a:solidFill>
              </a:rPr>
              <a:t/>
            </a:r>
            <a:br>
              <a:rPr lang="es-CO" sz="2000" b="1" dirty="0" smtClean="0">
                <a:solidFill>
                  <a:schemeClr val="tx1"/>
                </a:solidFill>
              </a:rPr>
            </a:br>
            <a:r>
              <a:rPr lang="es-CO" sz="2000" b="1" dirty="0" smtClean="0">
                <a:solidFill>
                  <a:schemeClr val="tx1"/>
                </a:solidFill>
              </a:rPr>
              <a:t>b) Bajo </a:t>
            </a:r>
            <a:r>
              <a:rPr lang="es-CO" sz="2000" b="1" dirty="0">
                <a:solidFill>
                  <a:schemeClr val="tx1"/>
                </a:solidFill>
              </a:rPr>
              <a:t>en un tipo de cambio </a:t>
            </a:r>
            <a:r>
              <a:rPr lang="es-CO" sz="2000" b="1" dirty="0" smtClean="0">
                <a:solidFill>
                  <a:schemeClr val="tx1"/>
                </a:solidFill>
              </a:rPr>
              <a:t>flexible</a:t>
            </a:r>
            <a:br>
              <a:rPr lang="es-CO" sz="2000" b="1" dirty="0" smtClean="0">
                <a:solidFill>
                  <a:schemeClr val="tx1"/>
                </a:solidFill>
              </a:rPr>
            </a:br>
            <a:r>
              <a:rPr lang="es-ES" sz="2000" b="1" dirty="0">
                <a:solidFill>
                  <a:schemeClr val="tx1"/>
                </a:solidFill>
              </a:rPr>
              <a:t/>
            </a:r>
            <a:br>
              <a:rPr lang="es-ES" sz="2000" b="1" dirty="0">
                <a:solidFill>
                  <a:schemeClr val="tx1"/>
                </a:solidFill>
              </a:rPr>
            </a:br>
            <a:r>
              <a:rPr lang="es-CO" sz="2000" b="1" dirty="0">
                <a:solidFill>
                  <a:schemeClr val="tx1"/>
                </a:solidFill>
              </a:rPr>
              <a:t>2. En la medida que cuesta menos una unidad de moneda extranjera, el precio en moneda local de los bienes importados disminuirá, lo cual puede además reducir el precio de los bienes producidos localmente.  Pero cuando una moneda se devalúa se puede mantener la competitividad de las exportaciones de un país en los mercados internacionales. ¿Qué consideras que sea mejor que haya devaluación o revaluación? Justifica tu respuesta</a:t>
            </a:r>
            <a:endParaRPr lang="es-ES" sz="2000" b="1" dirty="0">
              <a:solidFill>
                <a:schemeClr val="tx1"/>
              </a:solidFill>
            </a:endParaRPr>
          </a:p>
        </p:txBody>
      </p:sp>
    </p:spTree>
    <p:extLst>
      <p:ext uri="{BB962C8B-B14F-4D97-AF65-F5344CB8AC3E}">
        <p14:creationId xmlns:p14="http://schemas.microsoft.com/office/powerpoint/2010/main" val="51874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84784"/>
            <a:ext cx="3637030" cy="4680520"/>
          </a:xfrm>
        </p:spPr>
        <p:txBody>
          <a:bodyPr>
            <a:noAutofit/>
          </a:bodyPr>
          <a:lstStyle/>
          <a:p>
            <a:r>
              <a:rPr lang="es-CO" sz="2800" b="1" dirty="0" smtClean="0">
                <a:solidFill>
                  <a:schemeClr val="tx1"/>
                </a:solidFill>
              </a:rPr>
              <a:t>3. ¿Cuál </a:t>
            </a:r>
            <a:r>
              <a:rPr lang="es-CO" sz="2800" b="1" dirty="0">
                <a:solidFill>
                  <a:schemeClr val="tx1"/>
                </a:solidFill>
              </a:rPr>
              <a:t>crees que sea la causa de la revaluación </a:t>
            </a:r>
            <a:r>
              <a:rPr lang="es-CO" sz="2800" b="1" dirty="0" smtClean="0">
                <a:solidFill>
                  <a:schemeClr val="tx1"/>
                </a:solidFill>
              </a:rPr>
              <a:t>que se presentaba hasta hace algunos meses? </a:t>
            </a:r>
            <a:br>
              <a:rPr lang="es-CO" sz="2800" b="1" dirty="0" smtClean="0">
                <a:solidFill>
                  <a:schemeClr val="tx1"/>
                </a:solidFill>
              </a:rPr>
            </a:br>
            <a:r>
              <a:rPr lang="es-CO" sz="2800" b="1" dirty="0" smtClean="0">
                <a:solidFill>
                  <a:schemeClr val="tx1"/>
                </a:solidFill>
              </a:rPr>
              <a:t>4. ¿Enuncia </a:t>
            </a:r>
            <a:r>
              <a:rPr lang="es-CO" sz="2800" b="1" dirty="0">
                <a:solidFill>
                  <a:schemeClr val="tx1"/>
                </a:solidFill>
              </a:rPr>
              <a:t>ventajas y desventajas de esta revaluación? </a:t>
            </a:r>
            <a:r>
              <a:rPr lang="es-ES" sz="2800" b="1" dirty="0">
                <a:solidFill>
                  <a:schemeClr val="tx1"/>
                </a:solidFill>
              </a:rPr>
              <a:t/>
            </a:r>
            <a:br>
              <a:rPr lang="es-ES" sz="2800" b="1" dirty="0">
                <a:solidFill>
                  <a:schemeClr val="tx1"/>
                </a:solidFill>
              </a:rPr>
            </a:br>
            <a:endParaRPr lang="es-ES" sz="2800" b="1" dirty="0">
              <a:solidFill>
                <a:schemeClr val="tx1"/>
              </a:solidFill>
            </a:endParaRPr>
          </a:p>
        </p:txBody>
      </p:sp>
      <p:pic>
        <p:nvPicPr>
          <p:cNvPr id="14340" name="Picture 4" descr="http://observatorio.inexmoda.org.co/wp-content/uploads/2012/09/6-t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0"/>
            <a:ext cx="5148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2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692696"/>
            <a:ext cx="6637468" cy="786011"/>
          </a:xfrm>
        </p:spPr>
        <p:txBody>
          <a:bodyPr/>
          <a:lstStyle/>
          <a:p>
            <a:pPr algn="ctr"/>
            <a:r>
              <a:rPr lang="es-ES" b="1" dirty="0" smtClean="0"/>
              <a:t>¿Para qué sirven?</a:t>
            </a:r>
            <a:endParaRPr lang="es-ES" b="1" dirty="0"/>
          </a:p>
        </p:txBody>
      </p:sp>
      <p:sp>
        <p:nvSpPr>
          <p:cNvPr id="4" name="3 Subtítulo"/>
          <p:cNvSpPr>
            <a:spLocks noGrp="1"/>
          </p:cNvSpPr>
          <p:nvPr>
            <p:ph type="body" idx="1"/>
          </p:nvPr>
        </p:nvSpPr>
        <p:spPr>
          <a:xfrm>
            <a:off x="467544" y="1412776"/>
            <a:ext cx="8280920" cy="615167"/>
          </a:xfrm>
        </p:spPr>
        <p:txBody>
          <a:bodyPr/>
          <a:lstStyle/>
          <a:p>
            <a:r>
              <a:rPr lang="es-ES" dirty="0" smtClean="0"/>
              <a:t>Es importante para evaluar el desempeño económico del país</a:t>
            </a:r>
            <a:endParaRPr lang="es-ES" dirty="0"/>
          </a:p>
        </p:txBody>
      </p:sp>
      <p:pic>
        <p:nvPicPr>
          <p:cNvPr id="1026" name="Picture 2" descr="http://static.iris.net.co/semana/upload/images/2013/12/7/367431_1432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060848"/>
            <a:ext cx="3686165" cy="4528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sAf_uC5peSZpWSj6u2sPW5vbyh25BAsNP_5so6oViik0EB6ce1gmsv_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478" y="2060848"/>
            <a:ext cx="4552460" cy="452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1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emana.com/upload/images/2013/10/19/361604_17265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557" y="1628800"/>
            <a:ext cx="4522748" cy="452839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331640" y="764705"/>
            <a:ext cx="6637468" cy="864096"/>
          </a:xfrm>
        </p:spPr>
        <p:txBody>
          <a:bodyPr/>
          <a:lstStyle/>
          <a:p>
            <a:pPr algn="ctr"/>
            <a:r>
              <a:rPr lang="es-ES" b="1" dirty="0" smtClean="0"/>
              <a:t>PIB</a:t>
            </a:r>
            <a:endParaRPr lang="es-ES" b="1" dirty="0"/>
          </a:p>
        </p:txBody>
      </p:sp>
      <p:sp>
        <p:nvSpPr>
          <p:cNvPr id="3" name="2 Marcador de texto"/>
          <p:cNvSpPr>
            <a:spLocks noGrp="1"/>
          </p:cNvSpPr>
          <p:nvPr>
            <p:ph type="body" idx="1"/>
          </p:nvPr>
        </p:nvSpPr>
        <p:spPr>
          <a:xfrm>
            <a:off x="395536" y="1628800"/>
            <a:ext cx="4320480" cy="4824536"/>
          </a:xfrm>
        </p:spPr>
        <p:txBody>
          <a:bodyPr>
            <a:normAutofit lnSpcReduction="10000"/>
          </a:bodyPr>
          <a:lstStyle/>
          <a:p>
            <a:pPr algn="ctr"/>
            <a:r>
              <a:rPr lang="es-ES" sz="2400" b="1" dirty="0">
                <a:solidFill>
                  <a:schemeClr val="tx1"/>
                </a:solidFill>
              </a:rPr>
              <a:t>E</a:t>
            </a:r>
            <a:r>
              <a:rPr lang="es-ES" sz="2400" b="1" dirty="0" smtClean="0">
                <a:solidFill>
                  <a:schemeClr val="tx1"/>
                </a:solidFill>
              </a:rPr>
              <a:t>s </a:t>
            </a:r>
            <a:r>
              <a:rPr lang="es-ES" sz="2400" b="1" dirty="0">
                <a:solidFill>
                  <a:schemeClr val="tx1"/>
                </a:solidFill>
              </a:rPr>
              <a:t>el valor total de los bienes y servicios producidos en un país durante un cierto periodo de tiempo (generalmente un trimestre o un año); es decir, el total de lo que se produce con los recursos que se han utilizado en la economía, valorando cada bien final o servicio al precio que se maneja comúnmente en el mercado.</a:t>
            </a:r>
            <a:endParaRPr lang="es-ES" sz="2400" b="1" dirty="0">
              <a:solidFill>
                <a:schemeClr val="tx1"/>
              </a:solidFill>
            </a:endParaRPr>
          </a:p>
        </p:txBody>
      </p:sp>
    </p:spTree>
    <p:extLst>
      <p:ext uri="{BB962C8B-B14F-4D97-AF65-F5344CB8AC3E}">
        <p14:creationId xmlns:p14="http://schemas.microsoft.com/office/powerpoint/2010/main" val="66322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92697"/>
            <a:ext cx="6637468" cy="1152128"/>
          </a:xfrm>
        </p:spPr>
        <p:txBody>
          <a:bodyPr/>
          <a:lstStyle/>
          <a:p>
            <a:pPr algn="ctr"/>
            <a:r>
              <a:rPr lang="es-ES" b="1" dirty="0"/>
              <a:t> PNB </a:t>
            </a:r>
          </a:p>
        </p:txBody>
      </p:sp>
      <p:sp>
        <p:nvSpPr>
          <p:cNvPr id="3" name="2 Marcador de texto"/>
          <p:cNvSpPr>
            <a:spLocks noGrp="1"/>
          </p:cNvSpPr>
          <p:nvPr>
            <p:ph type="body" idx="1"/>
          </p:nvPr>
        </p:nvSpPr>
        <p:spPr>
          <a:xfrm>
            <a:off x="467544" y="1772816"/>
            <a:ext cx="4609499" cy="3816424"/>
          </a:xfrm>
        </p:spPr>
        <p:txBody>
          <a:bodyPr>
            <a:normAutofit/>
          </a:bodyPr>
          <a:lstStyle/>
          <a:p>
            <a:r>
              <a:rPr lang="es-ES" b="1" dirty="0" smtClean="0">
                <a:solidFill>
                  <a:schemeClr val="tx1"/>
                </a:solidFill>
              </a:rPr>
              <a:t>Busca </a:t>
            </a:r>
            <a:r>
              <a:rPr lang="es-ES" b="1" dirty="0">
                <a:solidFill>
                  <a:schemeClr val="tx1"/>
                </a:solidFill>
              </a:rPr>
              <a:t>medir la producción que generan los nacionales de un país, sin importar si la producción fue realizada en su país de origen o fuera de éste. Por lo tanto, en el caso de Colombia, para poder encontrar el PNB hay que restarle al PIB la producción de extranjeros en el país y agregarle lo que producen en el exterior los colombianos.</a:t>
            </a:r>
            <a:endParaRPr lang="es-ES" b="1" dirty="0">
              <a:solidFill>
                <a:schemeClr val="tx1"/>
              </a:solidFill>
            </a:endParaRPr>
          </a:p>
        </p:txBody>
      </p:sp>
      <p:pic>
        <p:nvPicPr>
          <p:cNvPr id="4098" name="Picture 2" descr="http://economiasanchezd.bligoo.com.mx/media/users/19/980941/images/public/230154/pib.jpg?v=1331763621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81866"/>
            <a:ext cx="3600400" cy="409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0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eguate.com/infocentros/ecofin/guatemala/media/pnb-guatem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0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2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FwYz8bJ8aBc/UWMajMt5YOI/AAAAAAAAACE/nRDGIvFkST0/s400/depreciacion+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5"/>
            <a:ext cx="8352928" cy="298149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403648" y="764705"/>
            <a:ext cx="6637468" cy="864096"/>
          </a:xfrm>
        </p:spPr>
        <p:txBody>
          <a:bodyPr/>
          <a:lstStyle/>
          <a:p>
            <a:pPr algn="ctr"/>
            <a:r>
              <a:rPr lang="es-ES" b="1" dirty="0" smtClean="0"/>
              <a:t>NETOS O BRUTOS</a:t>
            </a:r>
            <a:endParaRPr lang="es-ES" b="1" dirty="0"/>
          </a:p>
        </p:txBody>
      </p:sp>
      <p:sp>
        <p:nvSpPr>
          <p:cNvPr id="3" name="2 Marcador de texto"/>
          <p:cNvSpPr>
            <a:spLocks noGrp="1"/>
          </p:cNvSpPr>
          <p:nvPr>
            <p:ph type="body" idx="1"/>
          </p:nvPr>
        </p:nvSpPr>
        <p:spPr>
          <a:xfrm>
            <a:off x="1043608" y="1700808"/>
            <a:ext cx="7416824" cy="1736437"/>
          </a:xfrm>
        </p:spPr>
        <p:txBody>
          <a:bodyPr>
            <a:noAutofit/>
          </a:bodyPr>
          <a:lstStyle/>
          <a:p>
            <a:r>
              <a:rPr lang="es-ES" sz="2400" dirty="0" smtClean="0">
                <a:solidFill>
                  <a:schemeClr val="tx1"/>
                </a:solidFill>
              </a:rPr>
              <a:t>NETO: Sin depreciación (</a:t>
            </a:r>
            <a:r>
              <a:rPr lang="es-ES" sz="2400" dirty="0">
                <a:solidFill>
                  <a:schemeClr val="tx1"/>
                </a:solidFill>
              </a:rPr>
              <a:t>pérdida de valor, a través del tiempo, de la maquinaria, el equipo u otro tipo de bien de capital debido al </a:t>
            </a:r>
            <a:r>
              <a:rPr lang="es-ES" sz="2400" dirty="0" smtClean="0">
                <a:solidFill>
                  <a:schemeClr val="tx1"/>
                </a:solidFill>
              </a:rPr>
              <a:t>uso)</a:t>
            </a:r>
          </a:p>
          <a:p>
            <a:r>
              <a:rPr lang="es-ES" sz="2400" dirty="0" smtClean="0">
                <a:solidFill>
                  <a:schemeClr val="tx1"/>
                </a:solidFill>
              </a:rPr>
              <a:t>BRUTO: con depreciación</a:t>
            </a:r>
            <a:endParaRPr lang="es-ES" sz="2400" dirty="0">
              <a:solidFill>
                <a:schemeClr val="tx1"/>
              </a:solidFill>
            </a:endParaRPr>
          </a:p>
        </p:txBody>
      </p:sp>
    </p:spTree>
    <p:extLst>
      <p:ext uri="{BB962C8B-B14F-4D97-AF65-F5344CB8AC3E}">
        <p14:creationId xmlns:p14="http://schemas.microsoft.com/office/powerpoint/2010/main" val="317511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764704"/>
            <a:ext cx="6637468" cy="648072"/>
          </a:xfrm>
        </p:spPr>
        <p:txBody>
          <a:bodyPr>
            <a:normAutofit fontScale="90000"/>
          </a:bodyPr>
          <a:lstStyle/>
          <a:p>
            <a:pPr algn="ctr"/>
            <a:r>
              <a:rPr lang="es-ES" b="1" dirty="0" smtClean="0"/>
              <a:t>REAL VS NOMINAL</a:t>
            </a:r>
            <a:endParaRPr lang="es-ES" b="1" dirty="0"/>
          </a:p>
        </p:txBody>
      </p:sp>
      <p:sp>
        <p:nvSpPr>
          <p:cNvPr id="3" name="2 Marcador de texto"/>
          <p:cNvSpPr>
            <a:spLocks noGrp="1"/>
          </p:cNvSpPr>
          <p:nvPr>
            <p:ph type="body" idx="1"/>
          </p:nvPr>
        </p:nvSpPr>
        <p:spPr>
          <a:xfrm>
            <a:off x="395536" y="1484784"/>
            <a:ext cx="3600400" cy="864096"/>
          </a:xfrm>
        </p:spPr>
        <p:txBody>
          <a:bodyPr/>
          <a:lstStyle/>
          <a:p>
            <a:r>
              <a:rPr lang="es-ES" b="1" dirty="0" smtClean="0">
                <a:solidFill>
                  <a:schemeClr val="tx1"/>
                </a:solidFill>
              </a:rPr>
              <a:t>REAL: sin inflación</a:t>
            </a:r>
          </a:p>
          <a:p>
            <a:r>
              <a:rPr lang="es-ES" b="1" dirty="0" smtClean="0">
                <a:solidFill>
                  <a:schemeClr val="tx1"/>
                </a:solidFill>
              </a:rPr>
              <a:t>NOMINAL: con inflación</a:t>
            </a:r>
            <a:endParaRPr lang="es-ES" b="1" dirty="0">
              <a:solidFill>
                <a:schemeClr val="tx1"/>
              </a:solidFill>
            </a:endParaRPr>
          </a:p>
        </p:txBody>
      </p:sp>
      <p:pic>
        <p:nvPicPr>
          <p:cNvPr id="15364" name="Picture 4" descr="http://image.slidesharecdn.com/diferenciasentrepibrealypibnominal-111115082032-phpapp02/95/slide-4-728.jpg?cb=1321366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8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836712"/>
            <a:ext cx="6637468" cy="641995"/>
          </a:xfrm>
        </p:spPr>
        <p:txBody>
          <a:bodyPr>
            <a:normAutofit fontScale="90000"/>
          </a:bodyPr>
          <a:lstStyle/>
          <a:p>
            <a:r>
              <a:rPr lang="es-ES" b="1" dirty="0" smtClean="0"/>
              <a:t>¿Cómo se calcula el PIB?</a:t>
            </a:r>
            <a:endParaRPr lang="es-ES" b="1" dirty="0"/>
          </a:p>
        </p:txBody>
      </p:sp>
      <p:sp>
        <p:nvSpPr>
          <p:cNvPr id="3" name="2 Marcador de texto"/>
          <p:cNvSpPr>
            <a:spLocks noGrp="1"/>
          </p:cNvSpPr>
          <p:nvPr>
            <p:ph type="body" idx="1"/>
          </p:nvPr>
        </p:nvSpPr>
        <p:spPr>
          <a:xfrm>
            <a:off x="1331640" y="1556792"/>
            <a:ext cx="6637467" cy="4536504"/>
          </a:xfrm>
        </p:spPr>
        <p:txBody>
          <a:bodyPr>
            <a:normAutofit/>
          </a:bodyPr>
          <a:lstStyle/>
          <a:p>
            <a:pPr marL="457200" indent="-457200">
              <a:buFont typeface="Arial" pitchFamily="34" charset="0"/>
              <a:buChar char="•"/>
            </a:pPr>
            <a:r>
              <a:rPr lang="es-ES" b="1" dirty="0" smtClean="0">
                <a:solidFill>
                  <a:schemeClr val="tx1"/>
                </a:solidFill>
              </a:rPr>
              <a:t>Método del gasto o la demanda</a:t>
            </a:r>
            <a:r>
              <a:rPr lang="es-ES" dirty="0" smtClean="0">
                <a:solidFill>
                  <a:schemeClr val="tx1"/>
                </a:solidFill>
              </a:rPr>
              <a:t>: la suma de las demandas finales</a:t>
            </a:r>
          </a:p>
          <a:p>
            <a:pPr algn="ctr"/>
            <a:r>
              <a:rPr lang="es-ES" dirty="0" smtClean="0">
                <a:solidFill>
                  <a:schemeClr val="tx1"/>
                </a:solidFill>
              </a:rPr>
              <a:t>G + I + X – M</a:t>
            </a:r>
          </a:p>
          <a:p>
            <a:pPr marL="457200" indent="-457200">
              <a:buFont typeface="Arial" pitchFamily="34" charset="0"/>
              <a:buChar char="•"/>
            </a:pPr>
            <a:r>
              <a:rPr lang="es-ES" b="1" dirty="0" smtClean="0">
                <a:solidFill>
                  <a:schemeClr val="tx1"/>
                </a:solidFill>
              </a:rPr>
              <a:t>Método del valor agregado (S): </a:t>
            </a:r>
            <a:r>
              <a:rPr lang="es-ES" dirty="0">
                <a:solidFill>
                  <a:schemeClr val="tx1"/>
                </a:solidFill>
              </a:rPr>
              <a:t>PIB del sector de la minería, la agricultura, las comunicaciones, el transporte, la industria manufacturera, la construcción, el sector </a:t>
            </a:r>
            <a:r>
              <a:rPr lang="es-ES" dirty="0" smtClean="0">
                <a:solidFill>
                  <a:schemeClr val="tx1"/>
                </a:solidFill>
              </a:rPr>
              <a:t>financiero</a:t>
            </a:r>
          </a:p>
          <a:p>
            <a:pPr marL="457200" indent="-457200">
              <a:buFont typeface="Arial" pitchFamily="34" charset="0"/>
              <a:buChar char="•"/>
            </a:pPr>
            <a:r>
              <a:rPr lang="es-ES" dirty="0" smtClean="0">
                <a:solidFill>
                  <a:schemeClr val="tx1"/>
                </a:solidFill>
              </a:rPr>
              <a:t> </a:t>
            </a:r>
            <a:r>
              <a:rPr lang="es-ES" b="1" dirty="0" smtClean="0">
                <a:solidFill>
                  <a:schemeClr val="tx1"/>
                </a:solidFill>
              </a:rPr>
              <a:t>Método del ingreso o la Renta</a:t>
            </a:r>
            <a:r>
              <a:rPr lang="es-ES" dirty="0" smtClean="0">
                <a:solidFill>
                  <a:schemeClr val="tx1"/>
                </a:solidFill>
              </a:rPr>
              <a:t>: Sumar todos los ingresos o ganancias que se reciben por salarios, arrendamientos, intereses</a:t>
            </a:r>
          </a:p>
          <a:p>
            <a:endParaRPr lang="es-ES" dirty="0">
              <a:solidFill>
                <a:schemeClr val="tx1"/>
              </a:solidFill>
            </a:endParaRPr>
          </a:p>
        </p:txBody>
      </p:sp>
    </p:spTree>
    <p:extLst>
      <p:ext uri="{BB962C8B-B14F-4D97-AF65-F5344CB8AC3E}">
        <p14:creationId xmlns:p14="http://schemas.microsoft.com/office/powerpoint/2010/main" val="107110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pic>
        <p:nvPicPr>
          <p:cNvPr id="9218" name="Picture 2" descr="http://www.larepublica.co/sites/default/files/larepublica/imagenes/noticias/1/pib0629-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88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123</TotalTime>
  <Words>312</Words>
  <Application>Microsoft Office PowerPoint</Application>
  <PresentationFormat>Presentación en pantalla (4:3)</PresentationFormat>
  <Paragraphs>28</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Austin</vt:lpstr>
      <vt:lpstr>PIB (Producto Interno Bruto)  y  PNB (Producto Nacional Bruto)</vt:lpstr>
      <vt:lpstr>¿Para qué sirven?</vt:lpstr>
      <vt:lpstr>PIB</vt:lpstr>
      <vt:lpstr> PNB </vt:lpstr>
      <vt:lpstr>Presentación de PowerPoint</vt:lpstr>
      <vt:lpstr>NETOS O BRUTOS</vt:lpstr>
      <vt:lpstr>REAL VS NOMINAL</vt:lpstr>
      <vt:lpstr>¿Cómo se calcula el PIB?</vt:lpstr>
      <vt:lpstr>Presentación de PowerPoint</vt:lpstr>
      <vt:lpstr>INGRESO  PER CAPITA</vt:lpstr>
      <vt:lpstr>Presentación de PowerPoint</vt:lpstr>
      <vt:lpstr>Presentación de PowerPoint</vt:lpstr>
      <vt:lpstr>ACTIVIDAD</vt:lpstr>
      <vt:lpstr>Presentación de PowerPoint</vt:lpstr>
      <vt:lpstr>Presentación de PowerPoint</vt:lpstr>
      <vt:lpstr>Presentación de PowerPoint</vt:lpstr>
      <vt:lpstr>Presentación de PowerPoint</vt:lpstr>
      <vt:lpstr>1. Suponga, por ejemplo, que la economía recibe una avalancha de dólares por las exportaciones de un producto que tiene altos precios en el mercado mundial – como ha sucedido con el petróleo en los últimos años - ; en ese caso el precio de la divisa tenderá a bajar porque hay una gran oferta de ellas, es decir, hay una tendencia hacia la revaluación de la moneda local. Explica que debería hacer el banco central: a) Bajo un régimen de tipo de cambio fijo.  b) Bajo en un tipo de cambio flexible  2. En la medida que cuesta menos una unidad de moneda extranjera, el precio en moneda local de los bienes importados disminuirá, lo cual puede además reducir el precio de los bienes producidos localmente.  Pero cuando una moneda se devalúa se puede mantener la competitividad de las exportaciones de un país en los mercados internacionales. ¿Qué consideras que sea mejor que haya devaluación o revaluación? Justifica tu respuesta</vt:lpstr>
      <vt:lpstr>3. ¿Cuál crees que sea la causa de la revaluación que se presentaba hasta hace algunos meses?  4. ¿Enuncia ventajas y desventajas de esta revaluación?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PIB (Producto Interno Bruto)  y  PNB (Producto Nacional Bruto)</dc:title>
  <dc:creator>ANDREA</dc:creator>
  <cp:lastModifiedBy>ANDREA</cp:lastModifiedBy>
  <cp:revision>12</cp:revision>
  <dcterms:created xsi:type="dcterms:W3CDTF">2014-03-19T13:47:29Z</dcterms:created>
  <dcterms:modified xsi:type="dcterms:W3CDTF">2014-03-19T15:51:11Z</dcterms:modified>
</cp:coreProperties>
</file>