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7" r:id="rId4"/>
    <p:sldId id="259" r:id="rId5"/>
    <p:sldId id="260" r:id="rId6"/>
    <p:sldId id="261" r:id="rId7"/>
    <p:sldId id="262" r:id="rId8"/>
    <p:sldId id="263" r:id="rId9"/>
    <p:sldId id="264" r:id="rId10"/>
    <p:sldId id="265" r:id="rId11"/>
    <p:sldId id="268" r:id="rId12"/>
    <p:sldId id="267" r:id="rId13"/>
    <p:sldId id="266" r:id="rId14"/>
    <p:sldId id="269" r:id="rId15"/>
    <p:sldId id="270" r:id="rId16"/>
    <p:sldId id="271" r:id="rId17"/>
    <p:sldId id="272" r:id="rId1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50968D15-CD01-4088-B67F-04EA2C26786D}" type="datetimeFigureOut">
              <a:rPr lang="es-MX" smtClean="0"/>
              <a:t>03/09/2014</a:t>
            </a:fld>
            <a:endParaRPr lang="es-MX" dirty="0"/>
          </a:p>
        </p:txBody>
      </p:sp>
      <p:sp>
        <p:nvSpPr>
          <p:cNvPr id="20" name="19 Marcador de pie de página"/>
          <p:cNvSpPr>
            <a:spLocks noGrp="1"/>
          </p:cNvSpPr>
          <p:nvPr>
            <p:ph type="ftr" sz="quarter" idx="11"/>
          </p:nvPr>
        </p:nvSpPr>
        <p:spPr/>
        <p:txBody>
          <a:bodyPr/>
          <a:lstStyle>
            <a:extLst/>
          </a:lstStyle>
          <a:p>
            <a:endParaRPr lang="es-MX" dirty="0"/>
          </a:p>
        </p:txBody>
      </p:sp>
      <p:sp>
        <p:nvSpPr>
          <p:cNvPr id="10" name="9 Marcador de número de diapositiva"/>
          <p:cNvSpPr>
            <a:spLocks noGrp="1"/>
          </p:cNvSpPr>
          <p:nvPr>
            <p:ph type="sldNum" sz="quarter" idx="12"/>
          </p:nvPr>
        </p:nvSpPr>
        <p:spPr/>
        <p:txBody>
          <a:bodyPr/>
          <a:lstStyle>
            <a:extLst/>
          </a:lstStyle>
          <a:p>
            <a:fld id="{8990F554-C698-410C-A2C3-76DEF34804E9}" type="slidenum">
              <a:rPr lang="es-MX" smtClean="0"/>
              <a:t>‹Nº›</a:t>
            </a:fld>
            <a:endParaRPr lang="es-MX" dirty="0"/>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0968D15-CD01-4088-B67F-04EA2C26786D}" type="datetimeFigureOut">
              <a:rPr lang="es-MX" smtClean="0"/>
              <a:t>03/09/2014</a:t>
            </a:fld>
            <a:endParaRPr lang="es-MX" dirty="0"/>
          </a:p>
        </p:txBody>
      </p:sp>
      <p:sp>
        <p:nvSpPr>
          <p:cNvPr id="5" name="4 Marcador de pie de página"/>
          <p:cNvSpPr>
            <a:spLocks noGrp="1"/>
          </p:cNvSpPr>
          <p:nvPr>
            <p:ph type="ftr" sz="quarter" idx="11"/>
          </p:nvPr>
        </p:nvSpPr>
        <p:spPr/>
        <p:txBody>
          <a:bodyPr/>
          <a:lstStyle>
            <a:extLst/>
          </a:lstStyle>
          <a:p>
            <a:endParaRPr lang="es-MX" dirty="0"/>
          </a:p>
        </p:txBody>
      </p:sp>
      <p:sp>
        <p:nvSpPr>
          <p:cNvPr id="6" name="5 Marcador de número de diapositiva"/>
          <p:cNvSpPr>
            <a:spLocks noGrp="1"/>
          </p:cNvSpPr>
          <p:nvPr>
            <p:ph type="sldNum" sz="quarter" idx="12"/>
          </p:nvPr>
        </p:nvSpPr>
        <p:spPr/>
        <p:txBody>
          <a:bodyPr/>
          <a:lstStyle>
            <a:extLst/>
          </a:lstStyle>
          <a:p>
            <a:fld id="{8990F554-C698-410C-A2C3-76DEF34804E9}" type="slidenum">
              <a:rPr lang="es-MX" smtClean="0"/>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0968D15-CD01-4088-B67F-04EA2C26786D}" type="datetimeFigureOut">
              <a:rPr lang="es-MX" smtClean="0"/>
              <a:t>03/09/2014</a:t>
            </a:fld>
            <a:endParaRPr lang="es-MX" dirty="0"/>
          </a:p>
        </p:txBody>
      </p:sp>
      <p:sp>
        <p:nvSpPr>
          <p:cNvPr id="5" name="4 Marcador de pie de página"/>
          <p:cNvSpPr>
            <a:spLocks noGrp="1"/>
          </p:cNvSpPr>
          <p:nvPr>
            <p:ph type="ftr" sz="quarter" idx="11"/>
          </p:nvPr>
        </p:nvSpPr>
        <p:spPr/>
        <p:txBody>
          <a:bodyPr/>
          <a:lstStyle>
            <a:extLst/>
          </a:lstStyle>
          <a:p>
            <a:endParaRPr lang="es-MX" dirty="0"/>
          </a:p>
        </p:txBody>
      </p:sp>
      <p:sp>
        <p:nvSpPr>
          <p:cNvPr id="6" name="5 Marcador de número de diapositiva"/>
          <p:cNvSpPr>
            <a:spLocks noGrp="1"/>
          </p:cNvSpPr>
          <p:nvPr>
            <p:ph type="sldNum" sz="quarter" idx="12"/>
          </p:nvPr>
        </p:nvSpPr>
        <p:spPr/>
        <p:txBody>
          <a:bodyPr/>
          <a:lstStyle>
            <a:extLst/>
          </a:lstStyle>
          <a:p>
            <a:fld id="{8990F554-C698-410C-A2C3-76DEF34804E9}" type="slidenum">
              <a:rPr lang="es-MX" smtClean="0"/>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0968D15-CD01-4088-B67F-04EA2C26786D}" type="datetimeFigureOut">
              <a:rPr lang="es-MX" smtClean="0"/>
              <a:t>03/09/2014</a:t>
            </a:fld>
            <a:endParaRPr lang="es-MX" dirty="0"/>
          </a:p>
        </p:txBody>
      </p:sp>
      <p:sp>
        <p:nvSpPr>
          <p:cNvPr id="5" name="4 Marcador de pie de página"/>
          <p:cNvSpPr>
            <a:spLocks noGrp="1"/>
          </p:cNvSpPr>
          <p:nvPr>
            <p:ph type="ftr" sz="quarter" idx="11"/>
          </p:nvPr>
        </p:nvSpPr>
        <p:spPr/>
        <p:txBody>
          <a:bodyPr/>
          <a:lstStyle>
            <a:extLst/>
          </a:lstStyle>
          <a:p>
            <a:endParaRPr lang="es-MX" dirty="0"/>
          </a:p>
        </p:txBody>
      </p:sp>
      <p:sp>
        <p:nvSpPr>
          <p:cNvPr id="6" name="5 Marcador de número de diapositiva"/>
          <p:cNvSpPr>
            <a:spLocks noGrp="1"/>
          </p:cNvSpPr>
          <p:nvPr>
            <p:ph type="sldNum" sz="quarter" idx="12"/>
          </p:nvPr>
        </p:nvSpPr>
        <p:spPr/>
        <p:txBody>
          <a:bodyPr/>
          <a:lstStyle>
            <a:extLst/>
          </a:lstStyle>
          <a:p>
            <a:fld id="{8990F554-C698-410C-A2C3-76DEF34804E9}" type="slidenum">
              <a:rPr lang="es-MX" smtClean="0"/>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50968D15-CD01-4088-B67F-04EA2C26786D}" type="datetimeFigureOut">
              <a:rPr lang="es-MX" smtClean="0"/>
              <a:t>03/09/2014</a:t>
            </a:fld>
            <a:endParaRPr lang="es-MX" dirty="0"/>
          </a:p>
        </p:txBody>
      </p:sp>
      <p:sp>
        <p:nvSpPr>
          <p:cNvPr id="5" name="4 Marcador de pie de página"/>
          <p:cNvSpPr>
            <a:spLocks noGrp="1"/>
          </p:cNvSpPr>
          <p:nvPr>
            <p:ph type="ftr" sz="quarter" idx="11"/>
          </p:nvPr>
        </p:nvSpPr>
        <p:spPr/>
        <p:txBody>
          <a:bodyPr/>
          <a:lstStyle>
            <a:extLst/>
          </a:lstStyle>
          <a:p>
            <a:endParaRPr lang="es-MX" dirty="0"/>
          </a:p>
        </p:txBody>
      </p:sp>
      <p:sp>
        <p:nvSpPr>
          <p:cNvPr id="6" name="5 Marcador de número de diapositiva"/>
          <p:cNvSpPr>
            <a:spLocks noGrp="1"/>
          </p:cNvSpPr>
          <p:nvPr>
            <p:ph type="sldNum" sz="quarter" idx="12"/>
          </p:nvPr>
        </p:nvSpPr>
        <p:spPr/>
        <p:txBody>
          <a:bodyPr/>
          <a:lstStyle>
            <a:extLst/>
          </a:lstStyle>
          <a:p>
            <a:fld id="{8990F554-C698-410C-A2C3-76DEF34804E9}" type="slidenum">
              <a:rPr lang="es-MX" smtClean="0"/>
              <a:t>‹Nº›</a:t>
            </a:fld>
            <a:endParaRPr lang="es-MX" dirty="0"/>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0968D15-CD01-4088-B67F-04EA2C26786D}" type="datetimeFigureOut">
              <a:rPr lang="es-MX" smtClean="0"/>
              <a:t>03/09/2014</a:t>
            </a:fld>
            <a:endParaRPr lang="es-MX" dirty="0"/>
          </a:p>
        </p:txBody>
      </p:sp>
      <p:sp>
        <p:nvSpPr>
          <p:cNvPr id="6" name="5 Marcador de pie de página"/>
          <p:cNvSpPr>
            <a:spLocks noGrp="1"/>
          </p:cNvSpPr>
          <p:nvPr>
            <p:ph type="ftr" sz="quarter" idx="11"/>
          </p:nvPr>
        </p:nvSpPr>
        <p:spPr/>
        <p:txBody>
          <a:bodyPr/>
          <a:lstStyle>
            <a:extLst/>
          </a:lstStyle>
          <a:p>
            <a:endParaRPr lang="es-MX" dirty="0"/>
          </a:p>
        </p:txBody>
      </p:sp>
      <p:sp>
        <p:nvSpPr>
          <p:cNvPr id="7" name="6 Marcador de número de diapositiva"/>
          <p:cNvSpPr>
            <a:spLocks noGrp="1"/>
          </p:cNvSpPr>
          <p:nvPr>
            <p:ph type="sldNum" sz="quarter" idx="12"/>
          </p:nvPr>
        </p:nvSpPr>
        <p:spPr/>
        <p:txBody>
          <a:bodyPr/>
          <a:lstStyle>
            <a:extLst/>
          </a:lstStyle>
          <a:p>
            <a:fld id="{8990F554-C698-410C-A2C3-76DEF34804E9}" type="slidenum">
              <a:rPr lang="es-MX" smtClean="0"/>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50968D15-CD01-4088-B67F-04EA2C26786D}" type="datetimeFigureOut">
              <a:rPr lang="es-MX" smtClean="0"/>
              <a:t>03/09/2014</a:t>
            </a:fld>
            <a:endParaRPr lang="es-MX" dirty="0"/>
          </a:p>
        </p:txBody>
      </p:sp>
      <p:sp>
        <p:nvSpPr>
          <p:cNvPr id="8" name="7 Marcador de pie de página"/>
          <p:cNvSpPr>
            <a:spLocks noGrp="1"/>
          </p:cNvSpPr>
          <p:nvPr>
            <p:ph type="ftr" sz="quarter" idx="11"/>
          </p:nvPr>
        </p:nvSpPr>
        <p:spPr/>
        <p:txBody>
          <a:bodyPr/>
          <a:lstStyle>
            <a:extLst/>
          </a:lstStyle>
          <a:p>
            <a:endParaRPr lang="es-MX" dirty="0"/>
          </a:p>
        </p:txBody>
      </p:sp>
      <p:sp>
        <p:nvSpPr>
          <p:cNvPr id="9" name="8 Marcador de número de diapositiva"/>
          <p:cNvSpPr>
            <a:spLocks noGrp="1"/>
          </p:cNvSpPr>
          <p:nvPr>
            <p:ph type="sldNum" sz="quarter" idx="12"/>
          </p:nvPr>
        </p:nvSpPr>
        <p:spPr/>
        <p:txBody>
          <a:bodyPr/>
          <a:lstStyle>
            <a:extLst/>
          </a:lstStyle>
          <a:p>
            <a:fld id="{8990F554-C698-410C-A2C3-76DEF34804E9}" type="slidenum">
              <a:rPr lang="es-MX" smtClean="0"/>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50968D15-CD01-4088-B67F-04EA2C26786D}" type="datetimeFigureOut">
              <a:rPr lang="es-MX" smtClean="0"/>
              <a:t>03/09/2014</a:t>
            </a:fld>
            <a:endParaRPr lang="es-MX" dirty="0"/>
          </a:p>
        </p:txBody>
      </p:sp>
      <p:sp>
        <p:nvSpPr>
          <p:cNvPr id="4" name="3 Marcador de pie de página"/>
          <p:cNvSpPr>
            <a:spLocks noGrp="1"/>
          </p:cNvSpPr>
          <p:nvPr>
            <p:ph type="ftr" sz="quarter" idx="11"/>
          </p:nvPr>
        </p:nvSpPr>
        <p:spPr/>
        <p:txBody>
          <a:bodyPr/>
          <a:lstStyle>
            <a:extLst/>
          </a:lstStyle>
          <a:p>
            <a:endParaRPr lang="es-MX" dirty="0"/>
          </a:p>
        </p:txBody>
      </p:sp>
      <p:sp>
        <p:nvSpPr>
          <p:cNvPr id="5" name="4 Marcador de número de diapositiva"/>
          <p:cNvSpPr>
            <a:spLocks noGrp="1"/>
          </p:cNvSpPr>
          <p:nvPr>
            <p:ph type="sldNum" sz="quarter" idx="12"/>
          </p:nvPr>
        </p:nvSpPr>
        <p:spPr/>
        <p:txBody>
          <a:bodyPr/>
          <a:lstStyle>
            <a:extLst/>
          </a:lstStyle>
          <a:p>
            <a:fld id="{8990F554-C698-410C-A2C3-76DEF34804E9}" type="slidenum">
              <a:rPr lang="es-MX" smtClean="0"/>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Marcador de fecha"/>
          <p:cNvSpPr>
            <a:spLocks noGrp="1"/>
          </p:cNvSpPr>
          <p:nvPr>
            <p:ph type="dt" sz="half" idx="10"/>
          </p:nvPr>
        </p:nvSpPr>
        <p:spPr/>
        <p:txBody>
          <a:bodyPr/>
          <a:lstStyle>
            <a:extLst/>
          </a:lstStyle>
          <a:p>
            <a:fld id="{50968D15-CD01-4088-B67F-04EA2C26786D}" type="datetimeFigureOut">
              <a:rPr lang="es-MX" smtClean="0"/>
              <a:t>03/09/2014</a:t>
            </a:fld>
            <a:endParaRPr lang="es-MX" dirty="0"/>
          </a:p>
        </p:txBody>
      </p:sp>
      <p:sp>
        <p:nvSpPr>
          <p:cNvPr id="3" name="2 Marcador de pie de página"/>
          <p:cNvSpPr>
            <a:spLocks noGrp="1"/>
          </p:cNvSpPr>
          <p:nvPr>
            <p:ph type="ftr" sz="quarter" idx="11"/>
          </p:nvPr>
        </p:nvSpPr>
        <p:spPr/>
        <p:txBody>
          <a:bodyPr/>
          <a:lstStyle>
            <a:extLst/>
          </a:lstStyle>
          <a:p>
            <a:endParaRPr lang="es-MX" dirty="0"/>
          </a:p>
        </p:txBody>
      </p:sp>
      <p:sp>
        <p:nvSpPr>
          <p:cNvPr id="4" name="3 Marcador de número de diapositiva"/>
          <p:cNvSpPr>
            <a:spLocks noGrp="1"/>
          </p:cNvSpPr>
          <p:nvPr>
            <p:ph type="sldNum" sz="quarter" idx="12"/>
          </p:nvPr>
        </p:nvSpPr>
        <p:spPr/>
        <p:txBody>
          <a:bodyPr/>
          <a:lstStyle>
            <a:extLst/>
          </a:lstStyle>
          <a:p>
            <a:fld id="{8990F554-C698-410C-A2C3-76DEF34804E9}" type="slidenum">
              <a:rPr lang="es-MX" smtClean="0"/>
              <a:t>‹Nº›</a:t>
            </a:fld>
            <a:endParaRPr lang="es-MX" dirty="0"/>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0968D15-CD01-4088-B67F-04EA2C26786D}" type="datetimeFigureOut">
              <a:rPr lang="es-MX" smtClean="0"/>
              <a:t>03/09/2014</a:t>
            </a:fld>
            <a:endParaRPr lang="es-MX" dirty="0"/>
          </a:p>
        </p:txBody>
      </p:sp>
      <p:sp>
        <p:nvSpPr>
          <p:cNvPr id="6" name="5 Marcador de pie de página"/>
          <p:cNvSpPr>
            <a:spLocks noGrp="1"/>
          </p:cNvSpPr>
          <p:nvPr>
            <p:ph type="ftr" sz="quarter" idx="11"/>
          </p:nvPr>
        </p:nvSpPr>
        <p:spPr/>
        <p:txBody>
          <a:bodyPr/>
          <a:lstStyle>
            <a:extLst/>
          </a:lstStyle>
          <a:p>
            <a:endParaRPr lang="es-MX" dirty="0"/>
          </a:p>
        </p:txBody>
      </p:sp>
      <p:sp>
        <p:nvSpPr>
          <p:cNvPr id="7" name="6 Marcador de número de diapositiva"/>
          <p:cNvSpPr>
            <a:spLocks noGrp="1"/>
          </p:cNvSpPr>
          <p:nvPr>
            <p:ph type="sldNum" sz="quarter" idx="12"/>
          </p:nvPr>
        </p:nvSpPr>
        <p:spPr/>
        <p:txBody>
          <a:bodyPr/>
          <a:lstStyle>
            <a:extLst/>
          </a:lstStyle>
          <a:p>
            <a:fld id="{8990F554-C698-410C-A2C3-76DEF34804E9}" type="slidenum">
              <a:rPr lang="es-MX" smtClean="0"/>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50968D15-CD01-4088-B67F-04EA2C26786D}" type="datetimeFigureOut">
              <a:rPr lang="es-MX" smtClean="0"/>
              <a:t>03/09/2014</a:t>
            </a:fld>
            <a:endParaRPr lang="es-MX" dirty="0"/>
          </a:p>
        </p:txBody>
      </p:sp>
      <p:sp>
        <p:nvSpPr>
          <p:cNvPr id="6" name="5 Marcador de pie de página"/>
          <p:cNvSpPr>
            <a:spLocks noGrp="1"/>
          </p:cNvSpPr>
          <p:nvPr>
            <p:ph type="ftr" sz="quarter" idx="11"/>
          </p:nvPr>
        </p:nvSpPr>
        <p:spPr/>
        <p:txBody>
          <a:bodyPr/>
          <a:lstStyle>
            <a:extLst/>
          </a:lstStyle>
          <a:p>
            <a:endParaRPr lang="es-MX" dirty="0"/>
          </a:p>
        </p:txBody>
      </p:sp>
      <p:sp>
        <p:nvSpPr>
          <p:cNvPr id="7" name="6 Marcador de número de diapositiva"/>
          <p:cNvSpPr>
            <a:spLocks noGrp="1"/>
          </p:cNvSpPr>
          <p:nvPr>
            <p:ph type="sldNum" sz="quarter" idx="12"/>
          </p:nvPr>
        </p:nvSpPr>
        <p:spPr/>
        <p:txBody>
          <a:bodyPr/>
          <a:lstStyle>
            <a:extLst/>
          </a:lstStyle>
          <a:p>
            <a:fld id="{8990F554-C698-410C-A2C3-76DEF34804E9}" type="slidenum">
              <a:rPr lang="es-MX" smtClean="0"/>
              <a:t>‹Nº›</a:t>
            </a:fld>
            <a:endParaRPr lang="es-MX" dirty="0"/>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dirty="0"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0968D15-CD01-4088-B67F-04EA2C26786D}" type="datetimeFigureOut">
              <a:rPr lang="es-MX" smtClean="0"/>
              <a:t>03/09/2014</a:t>
            </a:fld>
            <a:endParaRPr lang="es-MX" dirty="0"/>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MX" dirty="0"/>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990F554-C698-410C-A2C3-76DEF34804E9}" type="slidenum">
              <a:rPr lang="es-MX" smtClean="0"/>
              <a:t>‹Nº›</a:t>
            </a:fld>
            <a:endParaRPr lang="es-MX" dirty="0"/>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9512" y="188640"/>
            <a:ext cx="8964488" cy="936104"/>
          </a:xfrm>
        </p:spPr>
        <p:txBody>
          <a:bodyPr>
            <a:normAutofit/>
          </a:bodyPr>
          <a:lstStyle/>
          <a:p>
            <a:pPr algn="ctr"/>
            <a:r>
              <a:rPr lang="es-MX" sz="4000" dirty="0" smtClean="0"/>
              <a:t>DEMANDA  OFERTA Y EL MERCADO</a:t>
            </a:r>
            <a:endParaRPr lang="es-MX" sz="4000" dirty="0"/>
          </a:p>
        </p:txBody>
      </p:sp>
      <p:sp>
        <p:nvSpPr>
          <p:cNvPr id="3" name="2 Subtítulo"/>
          <p:cNvSpPr>
            <a:spLocks noGrp="1"/>
          </p:cNvSpPr>
          <p:nvPr>
            <p:ph type="subTitle" idx="1"/>
          </p:nvPr>
        </p:nvSpPr>
        <p:spPr>
          <a:xfrm>
            <a:off x="1432560" y="1052736"/>
            <a:ext cx="7406640" cy="5040560"/>
          </a:xfrm>
        </p:spPr>
        <p:txBody>
          <a:bodyPr>
            <a:normAutofit fontScale="92500" lnSpcReduction="20000"/>
          </a:bodyPr>
          <a:lstStyle/>
          <a:p>
            <a:r>
              <a:rPr lang="es-MX" b="1" dirty="0" smtClean="0"/>
              <a:t>Demanda: </a:t>
            </a:r>
            <a:r>
              <a:rPr lang="es-MX" dirty="0" smtClean="0"/>
              <a:t>se refiere uno a la cantidad de bienes o servicios que se</a:t>
            </a:r>
            <a:r>
              <a:rPr lang="es-MX" u="sng" dirty="0" smtClean="0"/>
              <a:t> solicitan </a:t>
            </a:r>
            <a:r>
              <a:rPr lang="es-MX" dirty="0" smtClean="0"/>
              <a:t>o se </a:t>
            </a:r>
            <a:r>
              <a:rPr lang="es-MX" u="sng" dirty="0" smtClean="0"/>
              <a:t>desean</a:t>
            </a:r>
            <a:r>
              <a:rPr lang="es-MX" dirty="0" smtClean="0"/>
              <a:t> en un determinado mercado de una economía a un precio específico.</a:t>
            </a:r>
          </a:p>
          <a:p>
            <a:endParaRPr lang="es-MX" dirty="0" smtClean="0"/>
          </a:p>
          <a:p>
            <a:r>
              <a:rPr lang="es-MX" b="1" dirty="0" smtClean="0"/>
              <a:t>Oferta: </a:t>
            </a:r>
            <a:r>
              <a:rPr lang="es-MX" dirty="0" smtClean="0"/>
              <a:t> hace referencia a la cantidad de bienes, productos o servicios que se</a:t>
            </a:r>
            <a:r>
              <a:rPr lang="es-MX" u="sng" dirty="0" smtClean="0"/>
              <a:t> ofrecen </a:t>
            </a:r>
            <a:r>
              <a:rPr lang="es-MX" dirty="0" smtClean="0"/>
              <a:t>en un mercado bajo unas determinadas condiciones. El precio es una de las condiciones fundamentales que determina el nivel de oferta de un determinado bien en un mercado</a:t>
            </a:r>
          </a:p>
          <a:p>
            <a:endParaRPr lang="es-MX" dirty="0" smtClean="0"/>
          </a:p>
          <a:p>
            <a:r>
              <a:rPr lang="es-MX" b="1" dirty="0" smtClean="0"/>
              <a:t>Mercado: </a:t>
            </a:r>
            <a:r>
              <a:rPr lang="es-MX" dirty="0" smtClean="0"/>
              <a:t>el espacio, la situación o el contexto en el cual se lleva a cabo el intercambio, la venta y la compra de bienes, servicios o mercancías por parte de unos compradores que demandan esas mercancías y tienen la posibilidad de comprarlas, y unos vendedores que ofrecen estas mismas. </a:t>
            </a:r>
            <a:endParaRPr lang="es-MX"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Las condiciones de producción	</a:t>
            </a:r>
            <a:endParaRPr lang="es-MX" dirty="0"/>
          </a:p>
        </p:txBody>
      </p:sp>
      <p:sp>
        <p:nvSpPr>
          <p:cNvPr id="3" name="2 Marcador de contenido"/>
          <p:cNvSpPr>
            <a:spLocks noGrp="1"/>
          </p:cNvSpPr>
          <p:nvPr>
            <p:ph idx="1"/>
          </p:nvPr>
        </p:nvSpPr>
        <p:spPr/>
        <p:txBody>
          <a:bodyPr/>
          <a:lstStyle/>
          <a:p>
            <a:r>
              <a:rPr lang="es-MX" dirty="0" smtClean="0"/>
              <a:t>En este caso, el factor más importante es la tecnología.  Si hay una tecnología más rápida para producir las hamburguesas, la oferta aumentará.</a:t>
            </a:r>
            <a:endParaRPr lang="es-MX"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http://image.slidesharecdn.com/competenciaperfectaeimperfecta-111119091144-phpapp02/95/slide-2-728.jpg?1321716185"/>
          <p:cNvPicPr>
            <a:picLocks noChangeAspect="1" noChangeArrowheads="1"/>
          </p:cNvPicPr>
          <p:nvPr/>
        </p:nvPicPr>
        <p:blipFill>
          <a:blip r:embed="rId2" cstate="print"/>
          <a:srcRect/>
          <a:stretch>
            <a:fillRect/>
          </a:stretch>
        </p:blipFill>
        <p:spPr bwMode="auto">
          <a:xfrm>
            <a:off x="0" y="980728"/>
            <a:ext cx="9144000" cy="5877272"/>
          </a:xfrm>
          <a:prstGeom prst="rect">
            <a:avLst/>
          </a:prstGeom>
          <a:noFill/>
        </p:spPr>
      </p:pic>
      <p:sp>
        <p:nvSpPr>
          <p:cNvPr id="7" name="6 CuadroTexto"/>
          <p:cNvSpPr txBox="1"/>
          <p:nvPr/>
        </p:nvSpPr>
        <p:spPr>
          <a:xfrm>
            <a:off x="323528" y="404664"/>
            <a:ext cx="8352928" cy="584775"/>
          </a:xfrm>
          <a:prstGeom prst="rect">
            <a:avLst/>
          </a:prstGeom>
          <a:noFill/>
        </p:spPr>
        <p:txBody>
          <a:bodyPr wrap="square" rtlCol="0">
            <a:spAutoFit/>
          </a:bodyPr>
          <a:lstStyle/>
          <a:p>
            <a:r>
              <a:rPr lang="es-MX" sz="3200" dirty="0" smtClean="0"/>
              <a:t>LOS TIPOS DE MERCADO Y COMPETENCIAS</a:t>
            </a:r>
            <a:endParaRPr lang="es-MX" sz="3200" dirty="0"/>
          </a:p>
        </p:txBody>
      </p:sp>
      <p:sp>
        <p:nvSpPr>
          <p:cNvPr id="2" name="1 CuadroTexto"/>
          <p:cNvSpPr txBox="1"/>
          <p:nvPr/>
        </p:nvSpPr>
        <p:spPr>
          <a:xfrm>
            <a:off x="1187624" y="1224161"/>
            <a:ext cx="5904656" cy="584775"/>
          </a:xfrm>
          <a:prstGeom prst="rect">
            <a:avLst/>
          </a:prstGeom>
          <a:solidFill>
            <a:schemeClr val="accent1">
              <a:lumMod val="75000"/>
            </a:schemeClr>
          </a:solidFill>
          <a:ln>
            <a:solidFill>
              <a:schemeClr val="accent1"/>
            </a:solidFill>
          </a:ln>
          <a:effectLst>
            <a:outerShdw blurRad="50800" dist="50800" dir="5400000" algn="ctr" rotWithShape="0">
              <a:schemeClr val="accent1">
                <a:lumMod val="40000"/>
                <a:lumOff val="60000"/>
              </a:schemeClr>
            </a:outerShdw>
          </a:effectLst>
        </p:spPr>
        <p:txBody>
          <a:bodyPr wrap="square" rtlCol="0">
            <a:spAutoFit/>
          </a:bodyPr>
          <a:lstStyle/>
          <a:p>
            <a:pPr algn="ctr"/>
            <a:r>
              <a:rPr lang="es-ES" sz="3200" b="1" dirty="0"/>
              <a:t>COMPETENCIA </a:t>
            </a:r>
            <a:r>
              <a:rPr lang="es-ES" sz="3200" b="1" dirty="0" smtClean="0">
                <a:ln>
                  <a:solidFill>
                    <a:schemeClr val="accent1"/>
                  </a:solidFill>
                </a:ln>
                <a:effectLst>
                  <a:outerShdw blurRad="50800" dist="50800" dir="5400000" algn="ctr" rotWithShape="0">
                    <a:schemeClr val="accent1">
                      <a:lumMod val="60000"/>
                      <a:lumOff val="40000"/>
                    </a:schemeClr>
                  </a:outerShdw>
                </a:effectLst>
              </a:rPr>
              <a:t>PERFECTA</a:t>
            </a:r>
            <a:endParaRPr lang="es-ES" sz="3200" b="1" dirty="0">
              <a:ln>
                <a:solidFill>
                  <a:schemeClr val="accent1"/>
                </a:solidFill>
              </a:ln>
              <a:effectLst>
                <a:outerShdw blurRad="50800" dist="50800" dir="5400000" algn="ctr" rotWithShape="0">
                  <a:schemeClr val="accent1">
                    <a:lumMod val="60000"/>
                    <a:lumOff val="40000"/>
                  </a:scheme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lstStyle/>
          <a:p>
            <a:r>
              <a:rPr lang="es-MX" dirty="0" smtClean="0"/>
              <a:t>CARACTERÍSTICAS</a:t>
            </a:r>
            <a:endParaRPr lang="es-MX" dirty="0"/>
          </a:p>
        </p:txBody>
      </p:sp>
      <p:graphicFrame>
        <p:nvGraphicFramePr>
          <p:cNvPr id="10" name="9 Marcador de contenido"/>
          <p:cNvGraphicFramePr>
            <a:graphicFrameLocks noGrp="1"/>
          </p:cNvGraphicFramePr>
          <p:nvPr>
            <p:ph idx="1"/>
          </p:nvPr>
        </p:nvGraphicFramePr>
        <p:xfrm>
          <a:off x="1435100" y="1447800"/>
          <a:ext cx="7499350" cy="3571240"/>
        </p:xfrm>
        <a:graphic>
          <a:graphicData uri="http://schemas.openxmlformats.org/drawingml/2006/table">
            <a:tbl>
              <a:tblPr firstRow="1" bandRow="1">
                <a:tableStyleId>{5C22544A-7EE6-4342-B048-85BDC9FD1C3A}</a:tableStyleId>
              </a:tblPr>
              <a:tblGrid>
                <a:gridCol w="3749675"/>
                <a:gridCol w="3749675"/>
              </a:tblGrid>
              <a:tr h="370840">
                <a:tc gridSpan="2">
                  <a:txBody>
                    <a:bodyPr/>
                    <a:lstStyle/>
                    <a:p>
                      <a:pPr algn="ctr"/>
                      <a:r>
                        <a:rPr lang="es-MX" dirty="0" smtClean="0"/>
                        <a:t>ESTRUCTURA</a:t>
                      </a:r>
                      <a:r>
                        <a:rPr lang="es-MX" baseline="0" dirty="0" smtClean="0"/>
                        <a:t> DEL MERCADO PERFECTAMENTE COMPETITIVO</a:t>
                      </a:r>
                      <a:endParaRPr lang="es-MX" dirty="0"/>
                    </a:p>
                  </a:txBody>
                  <a:tcPr/>
                </a:tc>
                <a:tc hMerge="1">
                  <a:txBody>
                    <a:bodyPr/>
                    <a:lstStyle/>
                    <a:p>
                      <a:endParaRPr lang="es-MX" dirty="0"/>
                    </a:p>
                  </a:txBody>
                  <a:tcPr/>
                </a:tc>
              </a:tr>
              <a:tr h="370840">
                <a:tc>
                  <a:txBody>
                    <a:bodyPr/>
                    <a:lstStyle/>
                    <a:p>
                      <a:r>
                        <a:rPr lang="es-MX" dirty="0" smtClean="0"/>
                        <a:t>El</a:t>
                      </a:r>
                      <a:r>
                        <a:rPr lang="es-MX" baseline="0" dirty="0" smtClean="0"/>
                        <a:t> tamaño y la cantidad de compradores</a:t>
                      </a:r>
                      <a:endParaRPr lang="es-MX" dirty="0"/>
                    </a:p>
                  </a:txBody>
                  <a:tcPr/>
                </a:tc>
                <a:tc>
                  <a:txBody>
                    <a:bodyPr/>
                    <a:lstStyle/>
                    <a:p>
                      <a:r>
                        <a:rPr lang="es-MX" dirty="0" smtClean="0"/>
                        <a:t>Muchos-pequeños</a:t>
                      </a:r>
                      <a:endParaRPr lang="es-MX" dirty="0"/>
                    </a:p>
                  </a:txBody>
                  <a:tcPr/>
                </a:tc>
              </a:tr>
              <a:tr h="370840">
                <a:tc>
                  <a:txBody>
                    <a:bodyPr/>
                    <a:lstStyle/>
                    <a:p>
                      <a:r>
                        <a:rPr lang="es-MX" dirty="0" smtClean="0"/>
                        <a:t>El tamaño</a:t>
                      </a:r>
                      <a:r>
                        <a:rPr lang="es-MX" baseline="0" dirty="0" smtClean="0"/>
                        <a:t> y la cantidad de vendedores</a:t>
                      </a:r>
                      <a:endParaRPr lang="es-MX" dirty="0"/>
                    </a:p>
                  </a:txBody>
                  <a:tcPr/>
                </a:tc>
                <a:tc>
                  <a:txBody>
                    <a:bodyPr/>
                    <a:lstStyle/>
                    <a:p>
                      <a:r>
                        <a:rPr lang="es-MX" dirty="0" smtClean="0"/>
                        <a:t>Muchos -pequeños</a:t>
                      </a:r>
                      <a:endParaRPr lang="es-MX" dirty="0"/>
                    </a:p>
                  </a:txBody>
                  <a:tcPr/>
                </a:tc>
              </a:tr>
              <a:tr h="370840">
                <a:tc>
                  <a:txBody>
                    <a:bodyPr/>
                    <a:lstStyle/>
                    <a:p>
                      <a:r>
                        <a:rPr lang="es-MX" dirty="0" smtClean="0"/>
                        <a:t>El grado de sustitución de los</a:t>
                      </a:r>
                      <a:r>
                        <a:rPr lang="es-MX" baseline="0" dirty="0" smtClean="0"/>
                        <a:t> productos</a:t>
                      </a:r>
                      <a:endParaRPr lang="es-MX" dirty="0"/>
                    </a:p>
                  </a:txBody>
                  <a:tcPr/>
                </a:tc>
                <a:tc>
                  <a:txBody>
                    <a:bodyPr/>
                    <a:lstStyle/>
                    <a:p>
                      <a:r>
                        <a:rPr lang="es-MX" dirty="0" smtClean="0"/>
                        <a:t>Bienes homogéneos</a:t>
                      </a:r>
                      <a:r>
                        <a:rPr lang="es-MX" baseline="0" dirty="0" smtClean="0"/>
                        <a:t> o sustitutos perfectos</a:t>
                      </a:r>
                      <a:endParaRPr lang="es-MX" dirty="0"/>
                    </a:p>
                  </a:txBody>
                  <a:tcPr/>
                </a:tc>
              </a:tr>
              <a:tr h="370840">
                <a:tc>
                  <a:txBody>
                    <a:bodyPr/>
                    <a:lstStyle/>
                    <a:p>
                      <a:r>
                        <a:rPr lang="es-MX" dirty="0" smtClean="0"/>
                        <a:t>El grado de</a:t>
                      </a:r>
                      <a:r>
                        <a:rPr lang="es-MX" baseline="0" dirty="0" smtClean="0"/>
                        <a:t> información sobre los precios de los productos disponibles</a:t>
                      </a:r>
                      <a:endParaRPr lang="es-MX" dirty="0"/>
                    </a:p>
                  </a:txBody>
                  <a:tcPr/>
                </a:tc>
                <a:tc>
                  <a:txBody>
                    <a:bodyPr/>
                    <a:lstStyle/>
                    <a:p>
                      <a:r>
                        <a:rPr lang="es-MX" dirty="0" smtClean="0"/>
                        <a:t>Los compradores están</a:t>
                      </a:r>
                      <a:r>
                        <a:rPr lang="es-MX" baseline="0" dirty="0" smtClean="0"/>
                        <a:t> bien informados</a:t>
                      </a:r>
                      <a:endParaRPr lang="es-MX" dirty="0"/>
                    </a:p>
                  </a:txBody>
                  <a:tcPr/>
                </a:tc>
              </a:tr>
              <a:tr h="370840">
                <a:tc>
                  <a:txBody>
                    <a:bodyPr/>
                    <a:lstStyle/>
                    <a:p>
                      <a:r>
                        <a:rPr lang="es-MX" dirty="0" smtClean="0"/>
                        <a:t>Las condiciones de entrada </a:t>
                      </a:r>
                      <a:endParaRPr lang="es-MX" dirty="0"/>
                    </a:p>
                  </a:txBody>
                  <a:tcPr/>
                </a:tc>
                <a:tc>
                  <a:txBody>
                    <a:bodyPr/>
                    <a:lstStyle/>
                    <a:p>
                      <a:r>
                        <a:rPr lang="es-MX" dirty="0" smtClean="0"/>
                        <a:t>No hay barreras</a:t>
                      </a:r>
                      <a:r>
                        <a:rPr lang="es-MX" baseline="0" dirty="0" smtClean="0"/>
                        <a:t> para la entrada de nuevos oferentes al mercado</a:t>
                      </a:r>
                      <a:endParaRPr lang="es-MX"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4" descr="http://www.ofertasynegocios.com/images/CONVOCATORIAEMPRESASPUBLICASDEMEDELLINEP_B0AE/epm.jpg"/>
          <p:cNvPicPr>
            <a:picLocks noChangeAspect="1" noChangeArrowheads="1"/>
          </p:cNvPicPr>
          <p:nvPr/>
        </p:nvPicPr>
        <p:blipFill>
          <a:blip r:embed="rId2" cstate="print"/>
          <a:srcRect/>
          <a:stretch>
            <a:fillRect/>
          </a:stretch>
        </p:blipFill>
        <p:spPr bwMode="auto">
          <a:xfrm>
            <a:off x="6858000" y="260648"/>
            <a:ext cx="2286000" cy="1828800"/>
          </a:xfrm>
          <a:prstGeom prst="rect">
            <a:avLst/>
          </a:prstGeom>
          <a:noFill/>
        </p:spPr>
      </p:pic>
      <p:sp>
        <p:nvSpPr>
          <p:cNvPr id="2" name="1 Título"/>
          <p:cNvSpPr>
            <a:spLocks noGrp="1"/>
          </p:cNvSpPr>
          <p:nvPr>
            <p:ph type="title"/>
          </p:nvPr>
        </p:nvSpPr>
        <p:spPr>
          <a:xfrm>
            <a:off x="0" y="188640"/>
            <a:ext cx="7498080" cy="1143000"/>
          </a:xfrm>
        </p:spPr>
        <p:txBody>
          <a:bodyPr/>
          <a:lstStyle/>
          <a:p>
            <a:r>
              <a:rPr lang="es-MX" dirty="0" smtClean="0"/>
              <a:t>COMPETENCIA IMPERFECTA</a:t>
            </a:r>
            <a:endParaRPr lang="es-MX" dirty="0"/>
          </a:p>
        </p:txBody>
      </p:sp>
      <p:sp>
        <p:nvSpPr>
          <p:cNvPr id="3" name="2 Marcador de contenido"/>
          <p:cNvSpPr>
            <a:spLocks noGrp="1"/>
          </p:cNvSpPr>
          <p:nvPr>
            <p:ph idx="1"/>
          </p:nvPr>
        </p:nvSpPr>
        <p:spPr>
          <a:xfrm>
            <a:off x="251520" y="1484784"/>
            <a:ext cx="7498080" cy="4800600"/>
          </a:xfrm>
        </p:spPr>
        <p:txBody>
          <a:bodyPr>
            <a:normAutofit fontScale="92500" lnSpcReduction="10000"/>
          </a:bodyPr>
          <a:lstStyle/>
          <a:p>
            <a:r>
              <a:rPr lang="es-MX" b="1" dirty="0" smtClean="0"/>
              <a:t>El monopolio: </a:t>
            </a:r>
            <a:r>
              <a:rPr lang="es-MX" dirty="0" smtClean="0"/>
              <a:t>Este es el caso en el cual, para un producto, un bien o un servicio determinado, solo existe una persona o una sola empresa (monopolista) que produce este bien o servicio. Se debe tener en cuenta que este bien o servicio no tiene un sustituto; es decir, ningún otro por el cual se pueda reemplazar sin ningún inconveniente, por lo tanto, este producto es la única alternativa que tiene el consumidor para comprar.</a:t>
            </a:r>
          </a:p>
          <a:p>
            <a:endParaRPr lang="es-MX"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35608" y="620688"/>
            <a:ext cx="7498080" cy="5627712"/>
          </a:xfrm>
        </p:spPr>
        <p:txBody>
          <a:bodyPr/>
          <a:lstStyle/>
          <a:p>
            <a:r>
              <a:rPr lang="es-MX" dirty="0" smtClean="0"/>
              <a:t>OLIGOPOLIO: Este caso se da cuando existe un número pequeño de empresas de un mismo sector, las cuales dominan y tienen control sobre el mercado.</a:t>
            </a:r>
            <a:endParaRPr lang="es-MX"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t>La competencia monopolística:</a:t>
            </a:r>
            <a:br>
              <a:rPr lang="es-MX" b="1" dirty="0" smtClean="0"/>
            </a:br>
            <a:endParaRPr lang="es-MX" dirty="0"/>
          </a:p>
        </p:txBody>
      </p:sp>
      <p:sp>
        <p:nvSpPr>
          <p:cNvPr id="3" name="2 Marcador de contenido"/>
          <p:cNvSpPr>
            <a:spLocks noGrp="1"/>
          </p:cNvSpPr>
          <p:nvPr>
            <p:ph idx="1"/>
          </p:nvPr>
        </p:nvSpPr>
        <p:spPr>
          <a:xfrm>
            <a:off x="539552" y="1447800"/>
            <a:ext cx="8394136" cy="4800600"/>
          </a:xfrm>
        </p:spPr>
        <p:txBody>
          <a:bodyPr>
            <a:normAutofit fontScale="62500" lnSpcReduction="20000"/>
          </a:bodyPr>
          <a:lstStyle/>
          <a:p>
            <a:r>
              <a:rPr lang="es-MX" dirty="0" smtClean="0"/>
              <a:t>En este tipo de competencia, existe una cantidad significativa de productores actuando en el mercado sin que exista un control dominante por parte de ninguno de estos en particular.  </a:t>
            </a:r>
          </a:p>
          <a:p>
            <a:pPr>
              <a:buNone/>
            </a:pPr>
            <a:endParaRPr lang="es-MX" dirty="0" smtClean="0"/>
          </a:p>
          <a:p>
            <a:r>
              <a:rPr lang="es-MX" dirty="0" smtClean="0"/>
              <a:t>La cuestión clave en este caso es que se presenta una diferenciación del producto; es decir, un producto en particular, dependiendo del productor, puede tener variaciones que le permitan ser, en algún aspecto, diferente a los demás productos similares hechos por otras empresas. La competencia, entonces, no se dará por precios sino, por ejemplo, por la calidad del producto, el servicio durante la venta o posventa, la ubicación y el acceso al producto, la publicidad y el empaque, etc.  </a:t>
            </a:r>
          </a:p>
          <a:p>
            <a:pPr>
              <a:buNone/>
            </a:pPr>
            <a:endParaRPr lang="es-MX" dirty="0" smtClean="0"/>
          </a:p>
          <a:p>
            <a:r>
              <a:rPr lang="es-MX" dirty="0" smtClean="0"/>
              <a:t>Otra característica para destacar de la competencia monopolística es la de la fácil entrada y salida a la industria por parte de los productores. Un gran número de productores de un bien determinado permite que las empresas no necesiten grandes cantidades de dinero, ni un gran tamaño, para competir; los costos, sin embargo, se pueden incrementar por la necesidad de buscar diferenciarse de los demás competidores. </a:t>
            </a:r>
          </a:p>
          <a:p>
            <a:endParaRPr lang="es-MX"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MONOPSONIO</a:t>
            </a:r>
            <a:endParaRPr lang="es-MX" dirty="0"/>
          </a:p>
        </p:txBody>
      </p:sp>
      <p:sp>
        <p:nvSpPr>
          <p:cNvPr id="3" name="2 Marcador de contenido"/>
          <p:cNvSpPr>
            <a:spLocks noGrp="1"/>
          </p:cNvSpPr>
          <p:nvPr>
            <p:ph idx="1"/>
          </p:nvPr>
        </p:nvSpPr>
        <p:spPr/>
        <p:txBody>
          <a:bodyPr>
            <a:normAutofit fontScale="85000" lnSpcReduction="10000"/>
          </a:bodyPr>
          <a:lstStyle/>
          <a:p>
            <a:r>
              <a:rPr lang="es-MX" dirty="0" smtClean="0"/>
              <a:t>Éste implica un análisis del poder del mercado, no analizado desde el lado de los productores, sino desde el de los compradores.</a:t>
            </a:r>
          </a:p>
          <a:p>
            <a:r>
              <a:rPr lang="es-MX" dirty="0" smtClean="0"/>
              <a:t>El monopsonio aparece cuando en un mercado existe un único comprador. Éste, al ser único, tiene un control especial sobre el precio de los productos, pues los productores tienen que adaptarse de alguna forma a las exigencias del comprador en materia de precio y cantidad. Esto le permite al comprador obtener los productos a un precio menor al que tendría que comprarlo si estuviera en un mercado competitivo. </a:t>
            </a:r>
          </a:p>
          <a:p>
            <a:endParaRPr lang="es-MX"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ACTIVIDAD</a:t>
            </a:r>
            <a:endParaRPr lang="es-ES" dirty="0"/>
          </a:p>
        </p:txBody>
      </p:sp>
      <p:sp>
        <p:nvSpPr>
          <p:cNvPr id="3" name="2 Marcador de contenido"/>
          <p:cNvSpPr>
            <a:spLocks noGrp="1"/>
          </p:cNvSpPr>
          <p:nvPr>
            <p:ph idx="1"/>
          </p:nvPr>
        </p:nvSpPr>
        <p:spPr/>
        <p:txBody>
          <a:bodyPr>
            <a:normAutofit fontScale="62500" lnSpcReduction="20000"/>
          </a:bodyPr>
          <a:lstStyle/>
          <a:p>
            <a:pPr marL="596646" indent="-514350">
              <a:buFont typeface="+mj-lt"/>
              <a:buAutoNum type="arabicPeriod"/>
            </a:pPr>
            <a:r>
              <a:rPr lang="es-ES" dirty="0" smtClean="0"/>
              <a:t>Escribe un ejemplo de un bien normal, un bien inferior y un bien complementario</a:t>
            </a:r>
          </a:p>
          <a:p>
            <a:pPr marL="596646" indent="-514350">
              <a:buFont typeface="+mj-lt"/>
              <a:buAutoNum type="arabicPeriod"/>
            </a:pPr>
            <a:r>
              <a:rPr lang="es-ES" dirty="0" smtClean="0"/>
              <a:t>Escribe un ejemplo de un monopolio, un ejemplo de un oligopolio, un ejemplo de competencia monopolística y de un monopsonio.</a:t>
            </a:r>
          </a:p>
          <a:p>
            <a:pPr marL="596646" indent="-514350">
              <a:buFont typeface="+mj-lt"/>
              <a:buAutoNum type="arabicPeriod"/>
            </a:pPr>
            <a:r>
              <a:rPr lang="es-ES" dirty="0" smtClean="0"/>
              <a:t>Escribe un ejemplo de un mercado donde se puede dar la competencia perfecta.</a:t>
            </a:r>
          </a:p>
          <a:p>
            <a:pPr marL="596646" indent="-514350">
              <a:buFont typeface="+mj-lt"/>
              <a:buAutoNum type="arabicPeriod"/>
            </a:pPr>
            <a:r>
              <a:rPr lang="es-ES" dirty="0" smtClean="0"/>
              <a:t>Averigua en tu barrio en tres tiendas el precio de un producto, pregunta en promedio en un día, cuánto se vende de dicho producto y construye con esa información una curva de oferta. (procura que el bien sea un producto agrícola, para que tenga variaciones). Debes construir por cada tienda una curva (mínimo tres tiendas). ATENCIÓN DEBES HACER EL SEGUIMIENTO AL PRODUCTO DURANTE TODA UNA SEMANA. ES DECIR, DESDE HOY MARTES, HASTA EL PRÓXIMO LUNES. </a:t>
            </a:r>
          </a:p>
          <a:p>
            <a:pPr marL="596646" indent="-514350">
              <a:buFont typeface="+mj-lt"/>
              <a:buAutoNum type="arabicPeriod"/>
            </a:pPr>
            <a:r>
              <a:rPr lang="es-ES" dirty="0" smtClean="0"/>
              <a:t>Elabora una interpretación de la información que obtuviste y anexa una evidencia de tu visita. Puedes tomar una foto con los tenderos, que te firmen con su cédula y el nombre </a:t>
            </a:r>
            <a:r>
              <a:rPr lang="es-ES" smtClean="0"/>
              <a:t>del lugar.</a:t>
            </a:r>
            <a:endParaRPr lang="es-ES" dirty="0" smtClean="0"/>
          </a:p>
          <a:p>
            <a:pPr marL="596646" indent="-514350">
              <a:buFont typeface="+mj-lt"/>
              <a:buAutoNum type="arabicPeriod"/>
            </a:pPr>
            <a:endParaRPr lang="es-ES" dirty="0"/>
          </a:p>
        </p:txBody>
      </p:sp>
    </p:spTree>
    <p:extLst>
      <p:ext uri="{BB962C8B-B14F-4D97-AF65-F5344CB8AC3E}">
        <p14:creationId xmlns:p14="http://schemas.microsoft.com/office/powerpoint/2010/main" val="2387305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www.educarchile.cl/UserFiles/P0001/Image/portal/articulos/especial%20ITAU%202011/imegenes%20ITAU/oferta%20y%20demanda%202.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4 CuadroTexto"/>
          <p:cNvSpPr txBox="1"/>
          <p:nvPr/>
        </p:nvSpPr>
        <p:spPr>
          <a:xfrm>
            <a:off x="2555776" y="6237312"/>
            <a:ext cx="4176464" cy="646331"/>
          </a:xfrm>
          <a:prstGeom prst="rect">
            <a:avLst/>
          </a:prstGeom>
          <a:noFill/>
        </p:spPr>
        <p:txBody>
          <a:bodyPr wrap="square" rtlCol="0">
            <a:spAutoFit/>
          </a:bodyPr>
          <a:lstStyle/>
          <a:p>
            <a:pPr algn="ctr"/>
            <a:r>
              <a:rPr lang="es-MX" sz="3600" b="1" dirty="0" smtClean="0"/>
              <a:t>DEMANDA</a:t>
            </a:r>
            <a:endParaRPr lang="es-MX" sz="3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638"/>
            <a:ext cx="7498080" cy="1714202"/>
          </a:xfrm>
        </p:spPr>
        <p:txBody>
          <a:bodyPr>
            <a:normAutofit fontScale="90000"/>
          </a:bodyPr>
          <a:lstStyle/>
          <a:p>
            <a:r>
              <a:rPr lang="es-MX" dirty="0" smtClean="0"/>
              <a:t>DEMANDA: cantidad de bienes y servicios que pueden ser adquiridos por un conjunto de consumidores.</a:t>
            </a:r>
            <a:endParaRPr lang="es-MX" dirty="0"/>
          </a:p>
        </p:txBody>
      </p:sp>
      <p:pic>
        <p:nvPicPr>
          <p:cNvPr id="1028" name="Picture 4" descr="http://principioseinstrumentos.files.wordpress.com/2012/09/curva-demanda.jpg"/>
          <p:cNvPicPr>
            <a:picLocks noChangeAspect="1" noChangeArrowheads="1"/>
          </p:cNvPicPr>
          <p:nvPr/>
        </p:nvPicPr>
        <p:blipFill>
          <a:blip r:embed="rId2" cstate="print"/>
          <a:srcRect/>
          <a:stretch>
            <a:fillRect/>
          </a:stretch>
        </p:blipFill>
        <p:spPr bwMode="auto">
          <a:xfrm>
            <a:off x="0" y="0"/>
            <a:ext cx="9144000" cy="6858001"/>
          </a:xfrm>
          <a:prstGeom prst="rect">
            <a:avLst/>
          </a:prstGeom>
          <a:noFill/>
        </p:spPr>
      </p:pic>
      <p:pic>
        <p:nvPicPr>
          <p:cNvPr id="1030" name="Picture 6" descr="https://encrypted-tbn3.gstatic.com/images?q=tbn:ANd9GcQIuBjCajA51sxvps-sPdenECTh53YvepK0_3BtZWuQ1QYm9dQ_iB8IDaWG"/>
          <p:cNvPicPr>
            <a:picLocks noChangeAspect="1" noChangeArrowheads="1"/>
          </p:cNvPicPr>
          <p:nvPr/>
        </p:nvPicPr>
        <p:blipFill>
          <a:blip r:embed="rId3" cstate="print"/>
          <a:srcRect/>
          <a:stretch>
            <a:fillRect/>
          </a:stretch>
        </p:blipFill>
        <p:spPr bwMode="auto">
          <a:xfrm>
            <a:off x="6516216" y="188640"/>
            <a:ext cx="2305050" cy="19812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additive="base">
                                        <p:cTn id="12" dur="1000" fill="hold"/>
                                        <p:tgtEl>
                                          <p:spTgt spid="1028"/>
                                        </p:tgtEl>
                                        <p:attrNameLst>
                                          <p:attrName>ppt_x</p:attrName>
                                        </p:attrNameLst>
                                      </p:cBhvr>
                                      <p:tavLst>
                                        <p:tav tm="0">
                                          <p:val>
                                            <p:strVal val="#ppt_x"/>
                                          </p:val>
                                        </p:tav>
                                        <p:tav tm="100000">
                                          <p:val>
                                            <p:strVal val="#ppt_x"/>
                                          </p:val>
                                        </p:tav>
                                      </p:tavLst>
                                    </p:anim>
                                    <p:anim calcmode="lin" valueType="num">
                                      <p:cBhvr additive="base">
                                        <p:cTn id="13" dur="1000" fill="hold"/>
                                        <p:tgtEl>
                                          <p:spTgt spid="102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030"/>
                                        </p:tgtEl>
                                        <p:attrNameLst>
                                          <p:attrName>style.visibility</p:attrName>
                                        </p:attrNameLst>
                                      </p:cBhvr>
                                      <p:to>
                                        <p:strVal val="visible"/>
                                      </p:to>
                                    </p:set>
                                    <p:anim calcmode="lin" valueType="num">
                                      <p:cBhvr additive="base">
                                        <p:cTn id="18" dur="500" fill="hold"/>
                                        <p:tgtEl>
                                          <p:spTgt spid="1030"/>
                                        </p:tgtEl>
                                        <p:attrNameLst>
                                          <p:attrName>ppt_x</p:attrName>
                                        </p:attrNameLst>
                                      </p:cBhvr>
                                      <p:tavLst>
                                        <p:tav tm="0">
                                          <p:val>
                                            <p:strVal val="#ppt_x"/>
                                          </p:val>
                                        </p:tav>
                                        <p:tav tm="100000">
                                          <p:val>
                                            <p:strVal val="#ppt_x"/>
                                          </p:val>
                                        </p:tav>
                                      </p:tavLst>
                                    </p:anim>
                                    <p:anim calcmode="lin" valueType="num">
                                      <p:cBhvr additive="base">
                                        <p:cTn id="19"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274638"/>
            <a:ext cx="8250120" cy="1354162"/>
          </a:xfrm>
        </p:spPr>
        <p:txBody>
          <a:bodyPr>
            <a:normAutofit fontScale="90000"/>
          </a:bodyPr>
          <a:lstStyle/>
          <a:p>
            <a:pPr algn="ctr"/>
            <a:r>
              <a:rPr lang="es-MX" b="1" dirty="0" smtClean="0"/>
              <a:t>¿</a:t>
            </a:r>
            <a:r>
              <a:rPr lang="es-MX" sz="4000" b="1" dirty="0" smtClean="0"/>
              <a:t>DE QUÉ DEPENDE LA DEMANDA DE BIENES Y SERVICIOS?</a:t>
            </a:r>
            <a:endParaRPr lang="es-MX" sz="4000" b="1" dirty="0"/>
          </a:p>
        </p:txBody>
      </p:sp>
      <p:sp>
        <p:nvSpPr>
          <p:cNvPr id="3" name="2 Marcador de contenido"/>
          <p:cNvSpPr>
            <a:spLocks noGrp="1"/>
          </p:cNvSpPr>
          <p:nvPr>
            <p:ph idx="1"/>
          </p:nvPr>
        </p:nvSpPr>
        <p:spPr>
          <a:xfrm>
            <a:off x="1435608" y="1556792"/>
            <a:ext cx="7498080" cy="4691608"/>
          </a:xfrm>
        </p:spPr>
        <p:txBody>
          <a:bodyPr/>
          <a:lstStyle/>
          <a:p>
            <a:r>
              <a:rPr lang="es-MX" dirty="0" smtClean="0"/>
              <a:t>PRECIO DEL BIEN O SERVICIO:  si el precio del bien o servicio aumenta, la demanda disminuye, si el precio baja la demanda aumenta</a:t>
            </a:r>
          </a:p>
        </p:txBody>
      </p:sp>
      <p:pic>
        <p:nvPicPr>
          <p:cNvPr id="18434" name="Picture 2" descr="https://encrypted-tbn1.gstatic.com/images?q=tbn:ANd9GcQg0kV5rkK_wuZ2TjvfDONCIMnnxTzLoSDTuwcpTLlaeLHOlt2m"/>
          <p:cNvPicPr>
            <a:picLocks noChangeAspect="1" noChangeArrowheads="1"/>
          </p:cNvPicPr>
          <p:nvPr/>
        </p:nvPicPr>
        <p:blipFill>
          <a:blip r:embed="rId2" cstate="print"/>
          <a:srcRect/>
          <a:stretch>
            <a:fillRect/>
          </a:stretch>
        </p:blipFill>
        <p:spPr bwMode="auto">
          <a:xfrm>
            <a:off x="5868144" y="3284984"/>
            <a:ext cx="2857872" cy="2673096"/>
          </a:xfrm>
          <a:prstGeom prst="rect">
            <a:avLst/>
          </a:prstGeom>
          <a:noFill/>
        </p:spPr>
      </p:pic>
      <p:sp>
        <p:nvSpPr>
          <p:cNvPr id="6" name="5 Rectángulo"/>
          <p:cNvSpPr/>
          <p:nvPr/>
        </p:nvSpPr>
        <p:spPr>
          <a:xfrm>
            <a:off x="6300192" y="3573016"/>
            <a:ext cx="2088232" cy="2862322"/>
          </a:xfrm>
          <a:prstGeom prst="rect">
            <a:avLst/>
          </a:prstGeom>
          <a:noFill/>
        </p:spPr>
        <p:txBody>
          <a:bodyPr wrap="square" lIns="91440" tIns="45720" rIns="91440" bIns="45720">
            <a:spAutoFit/>
          </a:bodyPr>
          <a:lstStyle/>
          <a:p>
            <a:pPr algn="ctr"/>
            <a:r>
              <a:rPr lang="es-ES" sz="180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s-ES" sz="180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18436" name="Picture 4" descr="http://www.dinero.com/upload/images/2010/8/19/101467_212842_1.jpg"/>
          <p:cNvPicPr>
            <a:picLocks noChangeAspect="1" noChangeArrowheads="1"/>
          </p:cNvPicPr>
          <p:nvPr/>
        </p:nvPicPr>
        <p:blipFill>
          <a:blip r:embed="rId3" cstate="print"/>
          <a:srcRect/>
          <a:stretch>
            <a:fillRect/>
          </a:stretch>
        </p:blipFill>
        <p:spPr bwMode="auto">
          <a:xfrm>
            <a:off x="683568" y="3717032"/>
            <a:ext cx="3409950" cy="2495551"/>
          </a:xfrm>
          <a:prstGeom prst="rect">
            <a:avLst/>
          </a:prstGeom>
          <a:noFill/>
        </p:spPr>
      </p:pic>
      <p:sp>
        <p:nvSpPr>
          <p:cNvPr id="8" name="7 Rectángulo"/>
          <p:cNvSpPr/>
          <p:nvPr/>
        </p:nvSpPr>
        <p:spPr>
          <a:xfrm>
            <a:off x="4067944" y="4725144"/>
            <a:ext cx="559769" cy="923330"/>
          </a:xfrm>
          <a:prstGeom prst="rect">
            <a:avLst/>
          </a:prstGeom>
          <a:noFill/>
        </p:spPr>
        <p:txBody>
          <a:bodyPr wrap="none" lIns="91440" tIns="45720" rIns="91440" bIns="45720">
            <a:spAutoFit/>
          </a:bodyPr>
          <a:lstStyle/>
          <a:p>
            <a:pPr algn="ctr"/>
            <a:r>
              <a:rPr lang="es-E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s-E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ppt_x"/>
                                          </p:val>
                                        </p:tav>
                                        <p:tav tm="100000">
                                          <p:val>
                                            <p:strVal val="#ppt_x"/>
                                          </p:val>
                                        </p:tav>
                                      </p:tavLst>
                                    </p:anim>
                                    <p:anim calcmode="lin" valueType="num">
                                      <p:cBhvr additive="base">
                                        <p:cTn id="8" dur="500" fill="hold"/>
                                        <p:tgtEl>
                                          <p:spTgt spid="1843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8436"/>
                                        </p:tgtEl>
                                        <p:attrNameLst>
                                          <p:attrName>style.visibility</p:attrName>
                                        </p:attrNameLst>
                                      </p:cBhvr>
                                      <p:to>
                                        <p:strVal val="visible"/>
                                      </p:to>
                                    </p:set>
                                    <p:anim calcmode="lin" valueType="num">
                                      <p:cBhvr additive="base">
                                        <p:cTn id="25" dur="500" fill="hold"/>
                                        <p:tgtEl>
                                          <p:spTgt spid="18436"/>
                                        </p:tgtEl>
                                        <p:attrNameLst>
                                          <p:attrName>ppt_x</p:attrName>
                                        </p:attrNameLst>
                                      </p:cBhvr>
                                      <p:tavLst>
                                        <p:tav tm="0">
                                          <p:val>
                                            <p:strVal val="#ppt_x"/>
                                          </p:val>
                                        </p:tav>
                                        <p:tav tm="100000">
                                          <p:val>
                                            <p:strVal val="#ppt_x"/>
                                          </p:val>
                                        </p:tav>
                                      </p:tavLst>
                                    </p:anim>
                                    <p:anim calcmode="lin" valueType="num">
                                      <p:cBhvr additive="base">
                                        <p:cTn id="26" dur="500" fill="hold"/>
                                        <p:tgtEl>
                                          <p:spTgt spid="184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2" y="1447800"/>
            <a:ext cx="8034096" cy="4800600"/>
          </a:xfrm>
        </p:spPr>
        <p:txBody>
          <a:bodyPr/>
          <a:lstStyle/>
          <a:p>
            <a:pPr>
              <a:buNone/>
            </a:pPr>
            <a:r>
              <a:rPr lang="es-MX" dirty="0" smtClean="0"/>
              <a:t>¿Qué sucede con la demanda de hamburguesas si sube el ingreso de los compradores?</a:t>
            </a:r>
          </a:p>
          <a:p>
            <a:r>
              <a:rPr lang="es-MX" dirty="0" smtClean="0"/>
              <a:t>Puede aumentar la demanda de hamburguesas: NORMAL</a:t>
            </a:r>
          </a:p>
          <a:p>
            <a:r>
              <a:rPr lang="es-MX" dirty="0" smtClean="0"/>
              <a:t>Puede disminuir la cantidad demandada de hamburguesas y compren otro producto: INFERIOR. Disminuye la demanda cuando aumenta el ingreso</a:t>
            </a:r>
          </a:p>
          <a:p>
            <a:endParaRPr lang="es-MX" dirty="0"/>
          </a:p>
        </p:txBody>
      </p:sp>
      <p:sp>
        <p:nvSpPr>
          <p:cNvPr id="4" name="3 Rectángulo"/>
          <p:cNvSpPr/>
          <p:nvPr/>
        </p:nvSpPr>
        <p:spPr>
          <a:xfrm>
            <a:off x="755576" y="260648"/>
            <a:ext cx="8244408" cy="707886"/>
          </a:xfrm>
          <a:prstGeom prst="rect">
            <a:avLst/>
          </a:prstGeom>
        </p:spPr>
        <p:txBody>
          <a:bodyPr wrap="square">
            <a:spAutoFit/>
          </a:bodyPr>
          <a:lstStyle/>
          <a:p>
            <a:pPr algn="ctr">
              <a:buFont typeface="Arial" pitchFamily="34" charset="0"/>
              <a:buChar char="•"/>
            </a:pPr>
            <a:r>
              <a:rPr lang="es-MX" sz="4000" dirty="0" smtClean="0"/>
              <a:t>INGRESO DE LOS COMPRADORES: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MX" dirty="0" smtClean="0"/>
              <a:t>¿Qué crees que sucedería con la demanda de hamburguesas si aumentara el precio de los perros calientes?</a:t>
            </a:r>
          </a:p>
          <a:p>
            <a:r>
              <a:rPr lang="es-MX" dirty="0" smtClean="0"/>
              <a:t>Si la demanda de hamburguesa aumenta cuando aumenta el precio de los perros, se dice que son bienes SUSTITUTOS</a:t>
            </a:r>
          </a:p>
        </p:txBody>
      </p:sp>
      <p:sp>
        <p:nvSpPr>
          <p:cNvPr id="4" name="3 Rectángulo"/>
          <p:cNvSpPr/>
          <p:nvPr/>
        </p:nvSpPr>
        <p:spPr>
          <a:xfrm>
            <a:off x="395536" y="332656"/>
            <a:ext cx="8568952" cy="523220"/>
          </a:xfrm>
          <a:prstGeom prst="rect">
            <a:avLst/>
          </a:prstGeom>
        </p:spPr>
        <p:txBody>
          <a:bodyPr wrap="square">
            <a:spAutoFit/>
          </a:bodyPr>
          <a:lstStyle/>
          <a:p>
            <a:pPr>
              <a:buFont typeface="Arial" pitchFamily="34" charset="0"/>
              <a:buChar char="•"/>
            </a:pPr>
            <a:r>
              <a:rPr lang="es-MX" sz="2800" b="1" dirty="0" smtClean="0"/>
              <a:t>EL PRECIO DE LOS BIENES RELACIONADOS</a:t>
            </a:r>
            <a:endParaRPr lang="es-MX" sz="2800" b="1" dirty="0"/>
          </a:p>
        </p:txBody>
      </p:sp>
      <p:pic>
        <p:nvPicPr>
          <p:cNvPr id="16388" name="Picture 4" descr="http://us.123rf.com/400wm/400/400/vikhr/vikhr1006/vikhr100600119/7255874-hamburguesas-y-perros-calientes.jpg"/>
          <p:cNvPicPr>
            <a:picLocks noChangeAspect="1" noChangeArrowheads="1"/>
          </p:cNvPicPr>
          <p:nvPr/>
        </p:nvPicPr>
        <p:blipFill>
          <a:blip r:embed="rId2" cstate="print"/>
          <a:srcRect/>
          <a:stretch>
            <a:fillRect/>
          </a:stretch>
        </p:blipFill>
        <p:spPr bwMode="auto">
          <a:xfrm>
            <a:off x="5076056" y="4509120"/>
            <a:ext cx="3810000" cy="20478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6388"/>
                                        </p:tgtEl>
                                        <p:attrNameLst>
                                          <p:attrName>style.visibility</p:attrName>
                                        </p:attrNameLst>
                                      </p:cBhvr>
                                      <p:to>
                                        <p:strVal val="visible"/>
                                      </p:to>
                                    </p:set>
                                    <p:anim calcmode="lin" valueType="num">
                                      <p:cBhvr additive="base">
                                        <p:cTn id="19" dur="500" fill="hold"/>
                                        <p:tgtEl>
                                          <p:spTgt spid="16388"/>
                                        </p:tgtEl>
                                        <p:attrNameLst>
                                          <p:attrName>ppt_x</p:attrName>
                                        </p:attrNameLst>
                                      </p:cBhvr>
                                      <p:tavLst>
                                        <p:tav tm="0">
                                          <p:val>
                                            <p:strVal val="#ppt_x"/>
                                          </p:val>
                                        </p:tav>
                                        <p:tav tm="100000">
                                          <p:val>
                                            <p:strVal val="#ppt_x"/>
                                          </p:val>
                                        </p:tav>
                                      </p:tavLst>
                                    </p:anim>
                                    <p:anim calcmode="lin" valueType="num">
                                      <p:cBhvr additive="base">
                                        <p:cTn id="20" dur="500" fill="hold"/>
                                        <p:tgtEl>
                                          <p:spTgt spid="163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us.123rf.com/400wm/400/400/sahua/sahua1202/sahua120200001/12326991-hamburguesas-de-colores-y-las-bebidas-gaseosas-aislados.jpg"/>
          <p:cNvPicPr>
            <a:picLocks noChangeAspect="1" noChangeArrowheads="1"/>
          </p:cNvPicPr>
          <p:nvPr/>
        </p:nvPicPr>
        <p:blipFill>
          <a:blip r:embed="rId2" cstate="print"/>
          <a:srcRect/>
          <a:stretch>
            <a:fillRect/>
          </a:stretch>
        </p:blipFill>
        <p:spPr bwMode="auto">
          <a:xfrm>
            <a:off x="5364088" y="1182960"/>
            <a:ext cx="3514800" cy="3830216"/>
          </a:xfrm>
          <a:prstGeom prst="rect">
            <a:avLst/>
          </a:prstGeom>
          <a:noFill/>
        </p:spPr>
      </p:pic>
      <p:sp>
        <p:nvSpPr>
          <p:cNvPr id="5" name="4 Rectángulo"/>
          <p:cNvSpPr/>
          <p:nvPr/>
        </p:nvSpPr>
        <p:spPr>
          <a:xfrm>
            <a:off x="1115616" y="332656"/>
            <a:ext cx="4896544" cy="2862322"/>
          </a:xfrm>
          <a:prstGeom prst="rect">
            <a:avLst/>
          </a:prstGeom>
        </p:spPr>
        <p:txBody>
          <a:bodyPr wrap="square">
            <a:spAutoFit/>
          </a:bodyPr>
          <a:lstStyle/>
          <a:p>
            <a:r>
              <a:rPr lang="es-MX" sz="3600" b="1" dirty="0" smtClean="0"/>
              <a:t>¿Qué sucedería con la demanda de hamburguesas si aumentara el precio de las gaseosas?</a:t>
            </a:r>
            <a:endParaRPr lang="es-MX" sz="3600" b="1" dirty="0"/>
          </a:p>
        </p:txBody>
      </p:sp>
      <p:sp>
        <p:nvSpPr>
          <p:cNvPr id="6" name="5 CuadroTexto"/>
          <p:cNvSpPr txBox="1"/>
          <p:nvPr/>
        </p:nvSpPr>
        <p:spPr>
          <a:xfrm>
            <a:off x="1115616" y="3501008"/>
            <a:ext cx="5832648" cy="2246769"/>
          </a:xfrm>
          <a:prstGeom prst="rect">
            <a:avLst/>
          </a:prstGeom>
          <a:noFill/>
        </p:spPr>
        <p:txBody>
          <a:bodyPr wrap="square" rtlCol="0">
            <a:spAutoFit/>
          </a:bodyPr>
          <a:lstStyle/>
          <a:p>
            <a:r>
              <a:rPr lang="es-MX" sz="2800" dirty="0" smtClean="0"/>
              <a:t>Si la demanda de hamburguesas disminuye por un aumento en el precio de las gaseosas, entonces,  LA GASEOSA Y LA HAMBURGUESA SON BIENES COMPLEMENTARIOS</a:t>
            </a:r>
            <a:endParaRPr lang="es-MX"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55576" y="404664"/>
            <a:ext cx="7406640" cy="923362"/>
          </a:xfrm>
        </p:spPr>
        <p:txBody>
          <a:bodyPr/>
          <a:lstStyle/>
          <a:p>
            <a:r>
              <a:rPr lang="es-MX" dirty="0" smtClean="0"/>
              <a:t>LA OFERTA</a:t>
            </a:r>
            <a:endParaRPr lang="es-MX" dirty="0"/>
          </a:p>
        </p:txBody>
      </p:sp>
      <p:sp>
        <p:nvSpPr>
          <p:cNvPr id="20482" name="AutoShape 2" descr="data:image/jpeg;base64,/9j/4AAQSkZJRgABAQAAAQABAAD/2wCEAAkGBxQTEhUUExQWFRUXFyIYGRgXGRscFxgZIBwZHx0hFxgcHCggHRolIBgdJDEiKCkrLjAuFx8zODMsNygtLisBCgoKDg0OGxAQGywmICYsLS4vLCwsLC8sLC8vLDQsLCwvLCwsLCwsLCwsLTAsNCwsLCwsLCwsLCwsLCwsLCwsLP/AABEIAOIA3wMBIgACEQEDEQH/xAAbAAACAwEBAQAAAAAAAAAAAAAABQMEBgcCAf/EAEsQAAICAAQEAwQGBgYIBAcAAAECAxEABBIhBRMxQQYiUTJhcYEHFEJSkaEjM2JykrGCorLB0fAVQ1Njc7PC0iSTo8MWJVSD0+Hx/8QAGgEAAgMBAQAAAAAAAAAAAAAAAAMBAgQFBv/EADMRAAICAQMCAwYEBgMAAAAAAAABAhEDEiExBEETUWEicYGxwfAFMpGhFBUjM9HhssLx/9oADAMBAAIRAxEAPwDuODBgwAGDBgwAGDBgwAGDBgwAGDBgwAGDEWYmVFZ3YKqgszE0AALJJ7AAYWHicrC0jVR25rEMf3lVTp+BNjuAdsVlNR5ZKTfA3JwizXiA8144YjLy/bbUFW+uhLHncDqNgCygnrVfifGnAeMjQyAGV1JICH2REa3kbcadivXe11L+AxldF7Fm1EdhZ6DvQFDf0+GMXV9Z4MlFbtsbjxak2bKCUMoZdwQCD6gixiTC7w7EVysCk2ViVSR3IUD+7DHG8SGDBgwAGDBgwAGDBgwAGDBgwAGDBgwAGDBgwAGDBgwAGDBgwAGDBgwAGDBgwAGDBgwAZ7xLmiXigHRnDSfujUyqfc7Rn5IQeuI+J54oAEGqRzSL2vuznsijcn4AbkYp8euPMSaiBzdDxmifMpRCGoGkDGOz0AkY7bnGc4H4nXNyTSRECiFthqYR+bRoF6RZDEmjZ9wAHL6mctcm+FRpxQ1Uo8sZ52E6liD2bMsrkAl3Ps6lO1E+bTflEaAECsXeGZg+dmA1RMBQ2EhYKU0WSQGLaaP2gw3Asrcxw6Xlu8MbyyCUPQkVS4YFXOpmFaQbA3vSo6bBrkcm6TrO+WlNRlT5oTpqypCiU21M67Waeh1N0x9N4slKW65sbklGEWlyanh+X5caITqKqFJ9SBucWMQZPMrIiyIbR1DKfVSLB392J8dcwhgwYMABgwYMABj5eIM/CXjdAxUspAYEgqSKBBG9jGJDFJzc8gaPVZkkdlVrU9300qmyxTaNuvWquVAb7BhfwXNtJGpdWB7ll06veo9P8NrFEsMWAMGDBgAMGDBgAMGDBgAMGDBgAMGDBgAMGDBgAMGDBgAyfjGUM6RRqGnRWlDO2iNIyGRtbUfaBYDsCoJ9nfmX0UcNZJczE+zRpGrgEEXqk07jqCCSCOoIPTHQvFcRTN69OoyQKqA1pMkMrOqsSe5lFHtpJwt4hJojd0szaObqQNEZY45dTJRbUKDsBZ21nejjFmkm3BrmjVhTjU0aAWgxZyXEt1XsT19MLsxlhNGjKz6GAkgmAJYAjpIK/G6vbfULwu1SAMGcM2rlKqRtHrkZbVC7nbUCLYCgG9rFIwlCQ55Mc4u+Rp4BbSgjGoAZXLvoJsIzK4Ok9N+XuBt37767Crw9wzkJRoHSqgADZVFKDW17k0NhdDpZa43RutzBKr2DBgwYsQGDBgwAKs9xcLrCCyntMdo02B3P2iAei36GuuMNnzHNmYo01ErBLLqlRluZnQRuVYKSRItjooIWtwNLpUISYADVHmnlo0A1S80A9hakbnpYPbCvi2ZTMZoOVZFY8ollqYKIo5V0dWRv1g3FqGfbfGWWRO7dUxyWlpeZs4uL6f1ymP8AbHmjP9Iex8GrfoT1w0BxhsvmoANAzcjA+T24y2+1KeXd741fAnLZeEmrMa9BQOw3C9getdsNx5NZXJDSy/gwYMNFhgwYMABgwYMABgwYMABgwYMABgwYMABgwY+XgAVeIly5gZ8ywSOI6+ZdGMjuD69q3u6IN1jksnE5zmoZJVflvqEEcoUSvDRMpaNFWgyhVBI3aqvHZP8ARsPM5vKj5n39C6/4qvCzj7DLQvmVRZJkFBn6+dlB37DYbChsOmKSxxlyi8ZyjwZjwXmMxvlIpUCpqfU6amKEqVaPzCw+sNvYGr4DDiZCYpd7lRzIHNqGkjbykn7pCKrVtWoVtWMnwYyJLK8SlwLQ6KjkVHpygBJ/Ra70kNY+y25J0irJOhjeHkxFaYMy6mToUCoSFUiwW1WAdgDuM2TJpah3THrHftdmjW5LNrIupSO1iwSpq6ajsR6YkzGYVFLOwVR1LGh+JxhczmyqoQ7qVKoHBrmRNKoXVp0g+U6httqaqvHrJZ1I9DsNbKSS7lnYD1Uuxo16VjoLFJqzI5JGnyfiGCSTlgurWQoljeMuRueWJFGuhvtfQ+hw1vGJzXGUzOXkco6gLrUx0XBFsjJa+2NIYbHcEUe8mXkzJkQPORMVDyaQphRQANCxH7zFjq1XaHqKGIcGgs2eKXFM+IlsKXc7Ii+07enuHqx2HU4TRcZkLmKJhORs7MulYmIsa3UaWJFfo1APmFkDcfYbW2Ll2N25FFvQKBssY6ADr136sjJkUFuXhBydIWq7R5gCRwWm1TSEAKilAiaU2srTA2TfkvoSMUMnljNC5K6nvnBWAIL6zKEbUDsSeX7h0ww4jkhJAZn2LukcRsjSjuEY2rD2wx26Vp2wcDk1KW+8dX9+OdkUlKMn33DPJWorsTLn5HiDxxLyXW1YoXtSDR5apVVvRYYu8E4qeSihVcIAmpZNjpAHm1AMrbbgj54seHWIbMR9FSbyiqADxxyNXr53c3767Yt5vg0Mj62U6tr0sy6q6awpAYb97x0FBr8r/Utqi+V+hPw7NiVA4BAsij6qxU/EWux7ij3xZx5RAAAAAAKAHQDtQx6w0WGDBgwAGDBgwAGPhYDqeuPuMvxkE5iXzNaxw6ADWlmlcbe8kD+EYhuiUrNRgxDPmFQWxAHv/wA+ln5YmxJAYMGA4ADGN8R8cb6ysAU8lBqlYFlLOa0orKQaUbsO+oD1GGvGuPGNmSIKzqhZi16U2sA11Jq6sUN+4xg/CofMw23mKLb1sTrtiTX2mJY362cOxY73fBWToffXEV7VWCnr55AfybHnjohkiKLqIII3aQgahVhS1Bv2qvc77nFdPEol15WSP9LEAyvQHMT7wA6Hsw9fQEYcJxSFoNJTzVVgDqO94boSp6St+pmPDvFCkIy06sZ1akmbYspI9lhRB6A1t09QMevG85DiBSSqRgyAuxDswOzqW3ULRo7Et+yMOhPFLEiujFozaOtakPYiwR8iCD3BBxkPEU0kgUzBS5lYakBHlZlUVvY8tbXtVb1eE9Vh1xbjtW9mnpMkY5Fq3XkaEZsywR8xTIGMYsbur8yzZ7rSr1384Nkbi1k8uHjYFBQPtEX1HQ31xmfBXFZoi0Ie428x1myh6agx3raiN6C2K77Dh/DmLyI0mkj8z+ODpcqlj5I6vE8eVqhRNk5MssUakhHdBHW+ysrFfiNAA76PUqxxW4RxIiHNSeZpGc7n0VRpUe42R/SONblo45FZHbdfQ9CDYZT6ggEH1xk+JyaAyqoDLvQui6+cGuul9IFdrI3rD4y2a7mdmpyeVWGKOIGwg3r7TdWLHvqYkn1JN+mImTnyiCzRGqUj7KWQBfYuQQPcGPbC2TizyNohQAkWJXK8tV66tjbUNxXWh0uxqfDOR5WXS75jqHkY+0zkC7+HQDsABjjRwznK8hvlOEI+w92TcZ4cJoWjB0nYqRtpZWDKR6bjGR4XBmoX5bZORqbZo3i5RW+zM4dQF7FSe1mrO+wY0zxRnV9jG0mUuF5QopLG5HbW57aqApdh5QFCjbotncnF3BgwwkMGDBgAMGDBgAxviXieZjzJSOQLGIlYUmpySzhqJtRWlfsnqce8vxmcAW6sa+0vf1JXSD8KGJ/FMX6eFvWORK9TqiYfhTD+kcYvLeK43n5QRgpflrJY8zXpHkqwpbYNfcGhe3K6nPnhkahwGmTextv/AIhl/wBlF/5r/wD4cJ+MZ2eRiyxxi0CGpm1AhwUZBygCVJJqx2r0KiLxPGZzCA/taOZtpLXWwvVWry6qq/dvi3/puF9akSDQGDHT6MEOnfrbCrr1wpdVnf5iUpp3RoMpSzxgEC1LMg+8SRqPvIUC/d8cUctxd4I4JFhMvNUh1QgMPYKEajWhQXFXYFVeFUvFlSZJ3LXoKFFRjSgqxZRVklibHo61ekk+P9JRosWt1VbYotMzADYK5AoFA4B9TR9bY88oK47/APg7K1p2RqP/AIu9YHHpQc+nU8ugPx6YrZjxnKP1eTd9uurSPgQ6hvwBwlbicXL5vMTljq9jSN6on1vaut7YmyXEUkTUjK6iwSvYjej6HfofUYX/ADDN3Rk1sT5DjDZwSRL5XdCAxYlzzS9F1ryEaqoFqrri14fk+qjkrf6dNd/dACIQ2+xB8tet4R+FcwiRSSEqGDKVN7kFFtT2G9EG6tiDVrb3J5/LyyvNrVTVFGtaYkk7dUJZiSCNyxx6XA9UF+/v7Edk33PPibJKksUsa6pcuynyn2xIwjI32rz2B6phrw/OvGzqEB1f52/HGQ8RrJyJpkfcNEpKitK8xaF2bYl77bKx2BW2vBJZXbySedVFk16DtWHRjcWyHs0aXhXEWikZeWSD27jGU8TSEsg00DJfw6EY0GT55zCgMA5B326YSeMslIsqlmvQ2pq7jynC5pVL1TG4dskfehNw9uXKDsdz81JOx+WNlko01KJHar0sT1rqpJ72pUk+ur0xjH9oHGpVhohdvtLy7/bUFxf9FZPwXHH/AA/JU3HzO1+LY04KXkO53gjdGiJO9Nd0R88R+KOHmQrNp0iMhSVOmwTtZoggMfTbUfXDOHP5bldACV3AXe/jWPOYVp4DCo8ssbKW7qdOx+N1jpyb5XJw0U+HeG3DBSqxQ7kqrEs9k2rAKFVTZsW4INCsX+MeJhBMsRglYHTqlAHLXUwXpetiLvyqR0F9aY8Ez3Py8UxUpzEDaT1FjoffjMeON5Yx70P4c9v5qMJvU9wyS0QcvI0MPiDLt0f8VcH8CoOPZ45l+hmQfE1/PHMIc85lViRynkaJV072obz6rvzGNhXSiD13x4ynEswzkVFp5ssI2e9SJIyk+f2CUA9evxxFx9SsVmp3p2V8157ccqmbOTx2gZwIrC6tLFwA1EgVtsGrYn1F40acXy56TxH/AO4v+OOUx8Xm5DSuiVy1kWi24LUbsnet6HqMecxxN1RiUGpGYSAMQBpqyprp507d8UUopbt/oXnHPdKC5raS578/dnYFzSHo6n5jEgf0xyPKcTkABYFCzMpBOqimvptvvH+fXFjK8QKyMwGyox1A0SVClgQtEe2u99mFbDFk0zOuoepxceOd1518fgdWwYq8LiKwxKRRCKCNzRAF7kkn5m8WsBqM/wCKD54Pi38hjknhrh0k0ULIAeXmdTWa20Zc7evsnHUOPTh82qb/AKKHUfQmVwFr3gQv/Fjk/CpHRoIFaRWXN+YIzKCByY6aiAaKPanpWOZ1P9x15L6j8KlUtPOx8yjbRn/ft/0Yc/WV1yg/7Rga9BNq+fsfnhLlzRSP7YnaxXTdF+HtKRi8GuVvfmZFP8YP9xxnktzZ7/L/AAP2mUlDdAlrv4x38Nv54RZiQHkl9lLvr7Uv/h79/rv12x4gzNrlQT7ZIJ77tAP5HFrj2WRZsrGthCzA77nU8IJvC73r3/UoppSSfLb/AGsRSyk5Zeu8+v5iE9R8wcPPDPllzSjouoAfuPIo+dYQCQtlY7N/pDXuuIE18yT88P8Aw2lz5z96Qf8AqyVi2T8j++4rP/bn8fnEZfR5AjQyazvzbF1uphi1A+qmzY9wwzi4Bl5W5ECtIm4cK7LDCKH2gbB6UiEWD2G+JvAHAYJ8rqmjDnWGG7AC4YbFAixt3xvcnk44lCRIqIOiqAB79h3OOrDFJT1pio5Y+Eo1vRz/AOkvKpluGRwR7XMoA7uw1OSfeSt3jI8CzGYWUrGFLBaraqJFfHYH06DDz6cnBbJIWoAu3z8gB/An8cY3KZPMjN6MrKNQU0b8rKdPU79+++O109LC7Mc+Tb8MkzDZpAWVZD7NHtvd/Dbti54m8OvNII5JSGO+pDv6VucYpeI56HP5fVTS+yoFaXG4b53Rv3fLG6zeczgzETSx6ZCdKgadJ61e/vOIld2q4BOjK57JtDKIZDZItXqtW9UR0DdOho30XYHU8CyoMixyraopq+0zi9vQolC/WZh2xZ4zkJXePmBbPTYV2u/X34VZ7OCGb6sVl1RKGY6HdQHLUbiEjEsQxJIG92etYF02LHPWnRtn1eXLj8N7+p9ZXWciOTTcIFFUZAVkO4BW7p/UXtuMWsxLMGhIzDWZgtedVorfRG33AHmB6mqwvzPlKSI+p2cwhOS5J1FGH2x00mzYrr0xJyc4yq5WGIKysA+ouTrUC0RnUbH799Om+EZcsnO4vYrCC078llos1lMnM312QlIXKKEjCKwDFeqs5o13HTHnxe3KzESlmYplzKWcksxHNBJ+bXtsOgoDFvj4ZslNYsmI320jTZO97Dckb9D6YVcdZs7O5XkFvqz5bRHNzJA53GoLH5QCRff44jDkbjbK5sSk9Pbb5iHLbRZBf2kP4xud/wCLEvDcypglI3ZDLJY7M31gD+qQfmPeMfBu+XABAjR2N9tAWL+d48Rx6ch03aAA+vnuv+b+WJ3t+i+iE6oyir5lNfvOf0LJdTk13Gk8qO+g0qyK137w+/oB8/UqaoXet5p7H7jzR1+Kop+FYscTRW0R0NPP3HuCNIdvSmH44hyslw5Id2ZCfgsTsfzAxZq3XpXx+2WU/wCmpLvNv4U3/wBT1mh/4iIAbaZGvbq1k/hf4MPfiXhChxIhFn6wY/fpeRAfxDH+HHiQkZgOxGgLKwFHyhAivqPeyl7euGvA8teaahs2bT120x84/wBZf81iV+b4v5GeEFoSlzpi/jrdr9zpQx9xXXOR2FDpq6VqF/heJ8WNJh/EEwizs0khVEbLwhWY9SjZksAPQa1Jr1HqMJVzCSZpXhWErpuSYlAxtTpCH2mNVZ2rob3pt4kyZkzciytIyKqSRqSvLGrmKRorzEGPVZ3BYYyWa4fymZljlez5WQqACNRIcbEWTsaI/ljl54Qlld80NjhbV2aFuGw83mhF5nWwd7G10DV++r2xVfhEQOoIQeZzPab2zd7X7+nTHhctq8gzMh015S4JXpVr19PTrjzPwNyNpyO/s1+akHvjI8SXEmRPBkraRVPAYhyqMg5TWu4PUofNY3HkH54mz3DxLJE5JHKawBVN5kO9j9jr7ziP/QWaUeWfV+9f+BwJlc4h30ye4V/1KPw3xXwpN3qQpYeo2bf7+fJQi8PLyTAJNTK4YMVqiECkMAT2O/StS7bVhnwPhQgjmLNqdwd9+1nqdySWJJ//ALijw3NTaFIjI1DWdBi6nc3qUm7PTtuKw/y3EUCtzEYAAkllJUAdbKqtDbrv8MMeObenUhjj1Dg4vhjf6KTeRuqt/wD246v5f3Y2mM54H1HLAtygL0hYg+kaQqdXAJ9nqBR6g77aPHcSoXFUkjmf00cPLRwS1arIUYAWwtWIYHrViiB6jrQGOX8D4c8weWF3iRGADja7uhd9fd78db8QTTZpD5qEczJyFRbdkZlB5rkgAghvZAAJ374W5Th6QQaWj0gtbx89lAO4sOgjBZh6gX0F0aZj61RThyTLHtZhTlM3Hm4Ll1yCmRmHQXW/pZxsuIcTneSBppoNSuNOlhYNgixv2BPyxGwWeQCHLxMyqApnMhcKCgAUOD5SasWBTUa3q/keIskgIdRqNME9hSCT1GklSp28oHW/XB/MINKo8CkrG0UT5koy5hZTe+k0U33tTTD8MUs9leVn5lLFycvEST+/mBQ/z64XkmaQbI6qXAAjB0FXKgowQspPmIQmtiL6YkOpdLSzyiMOdRDKQFohSQS7Ko1dAKsg7L5hkydUssdI3G1GVl+U+aDqamOw6/qpOgxdzmYj/VF9LWNg3n2YMO4rcDrXXCibJzMpShmvMppY3RhudubrCA1YJOk9/TEyxGHMTRQPJHHGV/RmmjthqKoGXUFAro++s7ClwrwtNNs0672R5h4VlgGEsYZn75nU8hBHQmZR6nYCh0wx4FKNIo+zI5Ndv00lE16rRx5ymdmfUQRGiuU1oLckBb0hiwUWx30nYbV1xU4tk2LRctyJjIzCSV5JKVY3ZqBY12oChdbdsVaV6bJXnRluHFGy6zTzxpz41GosoCBgX0DrbeZrNWTXShi42UjaJYRJIwFbqhGoCyBqdVWht3+yuGfFYpUig5wgkp41A5I1IiKZHAazZKQkHtsPjifwlFDl8mDpWIRvJG7aQpJSZ4vNQsnyKN9+mI63qvBgnCN3sZFjkpW5cO+2zSpduyFqcLktGSLMSFGZvMY0DsxptTGx0AHwx5y/hPNMEBk5AjWkt+aQSW1HyhADpIHT+ZvT5jj0aQc8BpI7ryiu5FkNVCxV+8YjznFHVx5QERUeYN7aiRioCkbeWiT7sc7+M6iX5Ul/r4+4f4mnv8u9+nqxTF4QNASTsQqGMAHYqwOrUSoazq9oMDQHcXibKcK5vmUjlq3lLq7800Qz6ZJWGk6qU12J3FYtQiaRpVeXSEzIj8igWhUGr3O/MXf9n34zcqfokmYu0qZKWdWZmYiSKVSCLP7RX3g1iqllneqe+3C9L+hSWRuvvuNs9wfL/pdMjiaGMyaY3EdeUldaRqqsNhVg17rx0bI/q07+UfyGObSSBg8n3vrqfIdL+UC/hjonBVrLwgdBEo/qjG/8O1+0pNv3/foQ3asyXj3PiCQyabrKyvt6xmMqPSvO3X0xiuJcRkhyEGgkzyxwwxXvcjxrv8e+/cC8bD6UQORmfUZKX+tX/aMY3JMM5nMrEm8eUgWVvRpdEemv3SV39Q49MMyxubb7f4NGOW1CDK+FVzWazavKx5JjHMcCQtaEEsbXpy/Xp19ca7hkfJz+WyoJKw5AqPexdbNfCHpjNwcJzOazeb5BZctJmGincMqgqh3BF6j5WNACjro7XTHiXEiONcwikSSPLse3njbb+u5/oYJXLa+3BdUPOK8TkafMCM0uVykrn/jGO1+Sgj5lutYj8F8dMgGXlNyKto5JJkUfeJ31qKs9wCeoN0ocwDl+LZg7CRmgXfudSJ8CRLGD8MVeM8P0cMy+bjqOaOm1qKLBnOgnbcgspF9ifXEaI1pfu+NFtqLnjfji5JgsCRc+X9I7MthUGwLAEeZiNvcrHrWLvCuNjN8Pmk0hZEjdZFF0GCMQVvfSRuNzW4s1eEnguD69n585Io0obVT01NaoCOlIinb10nHrhuUWCbjkS7IkQIHYBklcAegUPpr3YiWOKVd1vZRN2dJ+jGQnh8d9mcf1yR+Rr5Y1eMX4Gjk/0SgiJEn6TSQV2bmPXtAivlhfxCOcSKc1NmyhbYCRYdPQ1cSctxYNF5EO1aT1PRRkfJJWnMZ9RvWaDAG6BbLZc9f3iT88es1HrqyQVJ0mgaJFHYjr/kVi7HwzLkkxZiSN3IrmjUHagBvItyEihYYk0N9hUkvB5k+yso7GM6W+aOar3h/ljmZ+ln4jnHua8WWGnTIXcOyEdq7pUisSrAm1NMlhgdwVJ6/evr0l4rw53ilMc7WP0lOFI1IQ1alCsFatxe+/qb9NIqHQx0sdgH8pPwDVq+IvFnOtoy87EGhGW7DavUkDCcEpxyKD4vgMkIabRBmuAaZbUyPqvWzSadJ8gsCPSN9PYdRv2q83C0JIChVK0dOzX5t9XXofyHphhxCRULM7BV9WIA/E7YWnjCsLhSSf3xra/wARrb3i8OfiSk0hSUUhkrEKFsmgB27fAAfgMZSSzPm2okc8AnsKhgHXD2CHOvZqCAVtqDynp12aP8KGKUeVysOvVmRzndmbkWNZJFhsupdWboLKk/zxohgk09TI1pPYr8HH6Emv9bKf/UYf9P5Yi5hllQwIcwFWRC0ZXlq7csDVITp2CvYFkX0vbEsMLWQMnLmBZZDmDHDl0BbUBy9Tvdk2xjLXfTYYYytm3AU5iDLbbrChkdevsySEL0B3MfbpiVCEXcmDm2qSI5vDUszxmd1CKW1JCXBFoVoyE24NkHyrsfniLPDIprhXMPbE6ooTz5DrJJLJokcaixN7dzim5y13IJ8yXKAHMsdDFgTQiNKukdRoHtfGocnxGYkRAqmoj9Dl008uj2lagyUnm2BAZgLIxaTg41p29RselyTtvYoeIG5eUkgXWgVVjAnaISMp3tVjF2AGJsqRp6b4tFub9cHXXlY2HwMch/mceoOIcxcwDq1lxC2rTqv6rCxsr5Sbcjbb0xS4LPWg9pMgPxj2P5PjkZXG5aY1T/V7P6GWa0yr78hhwaazK33pcq/8aZe/5HCmRajUH/6TPL8hLHi/w2TlvDG16posuV22uMjmWexCC8RJwieQKGCwpqzCvqOqQxTurHQFNBqsWW2obHC5SipNt0tv+LXzKrj78z5lIjywvQrJm2I9xV6/5qnHQ+CNeXhPX9Ev9kYzq5FBLJNZthRBPkWwuogVsSI0sk/Y7Wbc+FJVbKxaSCFGjYg+ySO23bG/8NyLI5Nen1ZdxpCLx/kzIkyDrJlJFHyv/vGMf9HXD1y2UbNyA3IvNoC2ECgstKOpbdtutqOoxr/GXERHmIaGthFIrJ5x5XMTA+wVq4q3P2q74R8B4wJHLNKqCyqxsdgVfSArbLsF26FtXuxpz45u6Ww7G/ZMD4d8btlI3Tkq/MlaW2k0G3Ciq0Nfs9Qe+GUOXfNw8Tkkj0TLJDPy9yVKo5I9bMbNsdwTWN5wzhEGWBEMYWyWJ6tv+1udPSh0AxJkcokTyuo3lk5jk9zQAHwAFfM+uEPNFNtLcbXkYWUafD7Odtcof41Mqg/+mDfwxY8dZxpDluGZcDUVjL+gNDQp9ygGRvcEOHviDw/r4ccnBp2CBA5oUkisQSAewPbFTwt4aOXZp55ObmHFFhZCXV0x3diABqNbCgOpNvFilq9XQU2yn4BrL53O5KiAHMkd7+RWoWfUo6N8mxQ4NOJYOMZr/allAB20KjFSP6LqCf2bxf8AF/hk5uZXhkjSQLpkDEglLNMAoJuiVo0CK3Fby5jhSZThmYiUlrRi7EVrZgFO3YUAAN+nfFXOLV93QKJt/ovH/wAvj/eY/ixP9+NYyg7HGM+ii/qRPYynT8Akan+sG/DG0x0lwY5cmT8b5bk5Z5MvIcvKXUAoQFkZ2C6SjeQs17MRsQD0vGO4Jx3MpoFgEqD5KVStnSyqA0ShvNdR3akXteG/0xZsquVQey0jOfeyKNI/rk/LCfhT1GrrbXuE7m95FUn7R0h1H3lYWAcUlLehkYrTbNrBx9mUiRFYV5tVqtd7YBkr3toHTYXWK+fSKVeQizx85SdEQjZGjtVchgxRbDVd0OtXV5rimakKiOBghmQlpiSBDBVu/rr0ggA1ud62B1XhzwvHy0kYSRkrQRZHXTGaIV9JBLEAM3fUSLIAxZb8lJKiDOcOy8TcyZYoy1APncw0raj0VY2cqAfuqwBPbEOa8VQAiJZJJSDoKxgQICDRFmnAH7JOGHiPwVl54gI4kjkRuYjJSEt3VnAJphsTRrY9RjnPEOGSJmdbF3LSqxsANtoDFgDWq9m95vowxXLJxjsXxRUnuaDgsw+ruZY3zEhttM0jyxJWXiZi3NdgE1vWwvz7Chs2z/EpE0BZACMuJCuXh5iNqYK8ibHyqKIF73vYGFGW4c0oZEhDsrFtTPQC6EQxkX/rBHps2BuSNhb7NxK02gziMtCqvDANUgKkmtQHlQh2WioO9iqxji5S5NcFijFN13++/wAhZncuoKSvNLJ+matUjaVAlYBggpdKaQ3Tti/wpZCXdo2a1k1IKu9RYKD6sJiOv2cQcXzEiORlMohmrSHmNhXkLME0oTV6tZ3FKd+gGNRBwslV50jSMANW5VCe9RqQtX2N4dpdcEZOqTWmv1/0ZabJWBzpo0eIll1Nre6JBZQbZl1V6nRffFTh0+Tm0gSSTvZQMQYQVYSNpcDTaEa+x+Hrus6ixQSFVACxsaAAGwJ2HTHEfCAEdO9qoaJVavKTbowJ7Ur3uK29SMLza4r18huOc8mGc7rTXHrfxHn1WZZpdMYWMzmXc1toEYCi7IpQQdrFYmbhzDLFNRZowSh3W+upduqlSRVnqPQY0UuXkl8kUbPvuW/Rxr6gsRqv3BTjNfSPwmTL5eJmmLGRyrKgKRjyO3lFlj0+0T8sc+MOoyPU46Vs/vuYcODxcije7NJkOMRyheVbsdwiC3Xr7YG0Y26sQNxvuMXoMjmJbrTCvqfO594+wP64OFX0Zigt9HgtQK0gLKwND18y/ljoAGH4PwrB+eVu/MtnTxZHjvh0Z9PCkTEHMM8/7LMRFfqYgQhPxFe4YdZTKJEoSNFRR0VQABZs0B7zifBjqQxxgqiqEXZi/GUAGbhlIBAy0wPrs+Xb4dA34jHNk49lWi+ttE5SRzFyVEZKyEayS1qCD5m1dbmcdMdP8dmtB/3Uw/qKf7h+OOaJBC88CkIyFoTIDRQyfUZzuDtdCP5++8asdVuNi3SoacOiy8oR4GTUV1hXWNpdOoqSdYZwLUqSDXlwwOWnqxJt02Mor4aZgcZbjPD1y+YbMQeVcpHC+gbho5JcxzKN+l/In3Ya8a4lJHJxEI5HLy0ej9lzrGpR2NyLv7h6Ys4J9hmtJe0hskmZRRRD/FnG99zIZScVpuK5pTqeEkX0R4iCP/Jj/tDvhlks1rlkjIFKkTWOtyKzGx8AKxlH8cx2uvLyBXjR7VlJ86g9GoUL2N9sUWDHLbSWcoR3ZYj46imykvMNlgeikkA0PZG6EAltgQOlY+8X4ymYy0kSsFaQBQDQ31L8t/dfzx7nz2WWJMwzhUlNKSDZNnYqATYo32FY+8dy6nLahTW8ZU9QRqBu+lED88LfRYW063L7VSZ0T6PMs0eQiRrsF+oo+2x6WdvS6NdVU2BpMJfBoP1LLk3bRhzfW28x/tYck4qYWc6+mSIGLLsK1JIe++kjfb0On8sLPDmXuBS4Opv1YFWGB2ff7pIPp67Xhd4mz0nEM29HTChKoD7IjW9Urn30WHoh95xoocqDAutCBKl0L1R5QbAV1Es2qgvXzuB0bCVvOxz9mCRS4VMgzUZdNGXzL8zUtmNbKslkewmYkBk81WFjUi7x1QYzcnh3XlzrVDMwLODeg6h5ojXWLSAg9NCNVjEXhnjnn+rSk6wSsZetZIXUYpN/1yr5vR00uL3w0S9zVY5146zYhzkYYUk8ZYuNzG8ZUCQDvSvpcDqgr4dFxzv6V/1mRI68xx/VXbETdItBXKiTwtwtDm5NTOG5YMkfNZoz5mMdb+aPzSkC9JDjYdBrs0y5ePTDGoJISONQFUseg2GygCyewU+mEmU1oscyAU20YvylCx0RMT0BsFGOysxXYEBvEfEPrs1RNQWgR0dIyf0jMOqs5TlAGjQcjocCVEPdjTgfDx5ZSS1FtJP2ix80ler/AGfRKqrIw8x5RaFDbHrFiot8RtWVnI/2Tf2TjnH0ew+eBfSeQVfpEd6+KfmMb/xbmkTKyhmCmRCig/aYggADucYvwdNHFmV1uqACVrdgotnQbE9/KfwOESf9WK9Gb8UkukyL1j9TpqisYL6ZIrykJ9J/5xTD/DG4gzKP7Dq37pB/ljK/ShFqyiiv9aKPodLj++vni+Z1BtiuhddRB+qKP0bG48uf9xL/AM5P/wBY32MP9HUdQ5b/AIMg/rwnp88bjEYXeNEdZv1E/ewwYMGGmYxv0gNsPdlp/wD2f8ccuzHhNBl8pllf9dMZWcoCLEDNQTV2quvUk96x1TxuFZkjL6WeKVFB21FuX7N7OwCk6RZoXjD+Kmlgjy0sScw5d/MCCRpMTxkkLuBuN+1g9saMT22HRinC2Z3isckDtw+ECQz5aKHWbBA1z2QgvapD32C3viTxFOTmc+ignWqIv7WhssWA943xPn1edJM6IykseXgnj6/YbMmRQ22pSoBr935+hDzM1E1e3mc319Fqr/hrDo0LyJ1S+Hu4+pp/D8oLzve5gy//ACNX9+EsPD45MrwhXRX1FFNjqhy8raSeumwDXqAcR8D4kI8tmJD1HD4ZB7ysDIN/3kA+Yw1zMPLThifclRfwy0wxR2mNW6+/MV5vw/FPmxlt0gyuXFBSdXMlYnq135V1EnewPXHiCMjhgRjbQ5h4ifckkoFfAV+Aw64M95rPE9ebEvyECkfmxwlWTVkXa6D5udh77eev5YlN2kMjFJ37zr/hSTVk8sfWFP7Ix68UMwyeZKkhhBIQR1B0NRGKvgVr4flf+Cv8sNOJxhoZFIsMjAj1BUjGSXLMr5OVeCshrTS+yn9YT9mKNVL/AIkovwZj2xueFQGaXmOtebmMD2IFQp/QUlyPvOpHXGR8IOeXKQLP6JSBfnkKI8Se7zzM5I6Kq3sTjpXDcmIo1S7I9o9NTHqfmf8ADC8aqKL5H7TLOEXiXg3NHMQHWK1BdmdVNjSe0qG2RvWwdmOH2DFxYl4FxcueXIRzKJVhssqA0WUdnBoOnVSfQgnN/SxAdGTkAsLmNLe4NG9H8QB88aPi3BwW5sYIe9TBaBLAUHS9hKBt6OpKtYrTT4jm48xA8M621alIV9BZGtWViKVlZAWQm1IIN9TElaotF07KuT4hzMnBCvtNAokoXpStBUC/bcqVAvsfddccBkgmGYQ6ZnC+UH9CukUYWoAlGUCnI2aOwASFaThvE8plZEgllSOVrfljfU7UdlBLCtWysATdi6vFrj/jDLxqyJU7kboPZAP+0Pb4VfwwRTZE5KPPA+4bxJJU1i1o0ytsyMOob/EbEUQSCDi0JBV2Kq77V8fTHIJM59bGgnROPZ3pJx9x7Pti9ie9nu9rH4pNoERklCL5dBJAA6FWXb37HDVj7CJZUt1wOPEvG/rOZUj9WrqiD1BdQW+J6/ADCjOyWw2+yfT75P8A1YqwzhXjJ1aTIupgC2gBgb0qNRHbYYkzubjPLEbaz5roGhWjrtXXV8cKnjf8TFpbJMdjyL+Emm921sbLwLlo4Q2bndYwQVj1ECx9o139B8/dj74y8WQTxcqIO36RDrIpdnXpe56+gxiI2Uka2YelCz+ZG2GRXJ8p95zJp8gIRVDDpdMThufGpQlfkJ6XM4ZI12aNJwLi65XLZaVlLAa4jRFgkI3f/hn8MafIeLYpvYjnJ90d/mpIwh8MctYssrprBzDqBp1ANy5CDVHalO/vxvUUAUNhjP09eEjZ1dvPJp9wRrANEe49fnj1gwYYJK2byKS7SKHXSVKsAVIJU7gj9kYz3EvDaoNUU5iA+zMS8fwBYh1/ir3Y1WPjC8SnRKk1ujnE8hT29B/aikEij49GHzH49cVYI4yVZQLDM+17FyS5I7FiTd+uNTxb/RxZhLoVwdyisHB+KCzjKZ+DJg3DmWB7Wjg/xqo/MeuHxdjI9SltOhPnvCCSHLgOAkQCPqFl4w2oVv13YfMH7NFxxjLNI8DggCKbmNfWuXKu3ru429CcUU4synchxf2tj8mA/mpOJf8ASl7aP4XB/tBf8nDGmxkJ4W9nyZvxFxWTJ5mSRF1LmIxW5GmVAVvYHUQCDp731FYt5rKmDh0MRFMpUH946i35sd8M5s2hrWjCjq3VWph+6Woj17X1wu8TSh4PLIOu+zE3RN6atjY7X1xbZU2M2VuzqXgB74blD/uV/l64w/0q+O3DfUMm1O/llkU+ZQfsR+jNYF++hRNhHFxWWIKuotHHskbktGFBOkaNgaFdR2wk4DlXXMyz6kfMkM8GqljMpa2FttzAjNoU0pJ2NqKyZIPlGCOWMpM6x9H3BjGiKx1JANIP35yNMjfuooEan94H2cbjHG5fEfEMoqIxeIdFV4lBP9IpTMepIJO5vfFqH6R82q0VikJ7lSK+IDAYFidbFZZle51rC3ivHsvl9pZAGq9I3c/0RvjkvFPG2ck6ylBXSMaR8yPN+eEjz3ub33PezW5v8N8WWLzFyz+R03PfSOg/Uws37TkKPwFk/lilm+OyCBsxJHGkkpqNVBFj70m/mNC/3QBtr2yXh3h31nMLGTUYtpTsAIl3be/gt9td9seeP8V58xcDyKSkQ/Z1HfpsWoGuwCjerxLhG6IWSWlyfwDiUWVzjFs4jBzvzYv+uMkX7yrX0AGwxUg8JNE2qOU5taoaN3VdQYaQXLgeWyqrtvuReJeGZCSdxHEpdjewoUO5JOwHx92L3E/DGZhGqWE6PvKQwFfe0k18TiXjinaIWWbjvv6ipm3o9R1v19/phnHIMzSvXPFaHO3NHZJD97ppc/un1xEOJM6hZamFUvM3kUH7k3tr+JGwxJFlIXBqVojW3MFqR6BkOoHfrR6dumLS9SsPRi/RRI3sGiDtRBqj78eaPXt/L/Jw64jBGsUKcwSZhEVZGXUwIC6RcxADNsPU0N6sW/8Ao/4blp+YJYtbpRsk6NJ7aeliu99cGv2bZDx+1pTMToPu3Hbt/m8ekyzNqCBiSKBUX7h2I+VemO3w8Dyy+zl4R8I1v8axeRABQAA9Btijy+gxYH5nHstks9KEUxykoTppOWoJ1WewDEMQTfTpQNY6L4R4dPDG31iQszGwpbVoFfePr6dNsPsGFuW1JDlDfU3bDBgwYqXDBgwYAK2byEcu0kav+8AcKZfB+Ub/AFVfB2H9+H+DEptEOKfKMyfA2U9H/jOPEngPKnoZV+Dg/wBoHGpwYnU/Mr4cfIxU30fr9mdh+8oP8iMVJPo2urzAsG75W/8Abx0DBifEkR4UfI5yPozc3eZUfCMn8bfHjiH0Yfojyptcg6BwAh9RtZBx0nBg8SQeFE4m8mcyQ5U8bNCwIMUvnhbY7K29V1pSMVI8llp6EUpyzjblTNqjcnoI5ut/ImvsjrjuWZy6yKUdQ6kUVYAgj3g4xPGfo4iYE5duWT9hrZPl3X8/hiVJP0KuDW3KObcR4PmIATNGVXu3VOo+2LAxTiG2wJ7CrJN0BQG9k7ADqaxt8hwfiWScBI2kiqjHeuIr00gWGQV2FD3HFmCCUSCVOGSLOB5WIjEYO9kMKYNuRegX2K2cX1tFPDT70JM5H9Tyv1cH/wARmN5zYuOJT5I9j9olr7GpO1Yh4H4YzGZoxpSE/rH2T5Hq3yxpfC/hKY5nmZuG1Ns2orRfarQE2NunTYemOlqtbDFXLTwWUNbvsIvCfhtclGVDa3c2zVXwAHoP7zh6Rj7gwtuxySSpCXPeFMpKdTwrfqtoT8dJF4rr4JyYP6o/xv8A92NFgwamRoj5CiHw1lF6ZeP5rZ/E4ZwwKgpVCj0UAD8sSYMFslJLgMGDBiCQwYMGAAwYMGAAwYMGAAwYMGAAwYMGAAwYMGAAwYMGAAwYMGADy2AYMGAD6MfcGDAAYMGDAAYMGDAAYMGDAAYMGDAAYMGDAAYMGDA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20484" name="AutoShape 4" descr="data:image/jpeg;base64,/9j/4AAQSkZJRgABAQAAAQABAAD/2wCEAAkGBxQTEhUUExQWFRUXFyIYGRgXGRscFxgZIBwZHx0hFxgcHCggHRolIBgdJDEiKCkrLjAuFx8zODMsNygtLisBCgoKDg0OGxAQGywmICYsLS4vLCwsLC8sLC8vLDQsLCwvLCwsLCwsLCwsLTAsNCwsLCwsLCwsLCwsLCwsLCwsLP/AABEIAOIA3wMBIgACEQEDEQH/xAAbAAACAwEBAQAAAAAAAAAAAAAABQMEBgcCAf/EAEsQAAICAAQEAwQGBgYIBAcAAAECAxEABBIhBRMxQQYiUTJhcYEHFEJSkaEjM2JykrGCorLB0fAVQ1Njc7PC0iSTo8MWJVSD0+Hx/8QAGgEAAgMBAQAAAAAAAAAAAAAAAAMBAgQFBv/EADMRAAICAQMCAwYEBgMAAAAAAAABAhEDEiExBEETUWEicYGxwfAFMpGhFBUjM9HhssLx/9oADAMBAAIRAxEAPwDuODBgwAGDBgwAGDBgwAGDBgwAGDBgwAGDEWYmVFZ3YKqgszE0AALJJ7AAYWHicrC0jVR25rEMf3lVTp+BNjuAdsVlNR5ZKTfA3JwizXiA8144YjLy/bbUFW+uhLHncDqNgCygnrVfifGnAeMjQyAGV1JICH2REa3kbcadivXe11L+AxldF7Fm1EdhZ6DvQFDf0+GMXV9Z4MlFbtsbjxak2bKCUMoZdwQCD6gixiTC7w7EVysCk2ViVSR3IUD+7DHG8SGDBgwAGDBgwAGDBgwAGDBgwAGDBgwAGDBgwAGDBgwAGDBgwAGDBgwAGDBgwAGDBgwAZ7xLmiXigHRnDSfujUyqfc7Rn5IQeuI+J54oAEGqRzSL2vuznsijcn4AbkYp8euPMSaiBzdDxmifMpRCGoGkDGOz0AkY7bnGc4H4nXNyTSRECiFthqYR+bRoF6RZDEmjZ9wAHL6mctcm+FRpxQ1Uo8sZ52E6liD2bMsrkAl3Ps6lO1E+bTflEaAECsXeGZg+dmA1RMBQ2EhYKU0WSQGLaaP2gw3Asrcxw6Xlu8MbyyCUPQkVS4YFXOpmFaQbA3vSo6bBrkcm6TrO+WlNRlT5oTpqypCiU21M67Waeh1N0x9N4slKW65sbklGEWlyanh+X5caITqKqFJ9SBucWMQZPMrIiyIbR1DKfVSLB392J8dcwhgwYMABgwYMABj5eIM/CXjdAxUspAYEgqSKBBG9jGJDFJzc8gaPVZkkdlVrU9300qmyxTaNuvWquVAb7BhfwXNtJGpdWB7ll06veo9P8NrFEsMWAMGDBgAMGDBgAMGDBgAMGDBgAMGDBgAMGDBgAMGDBgAyfjGUM6RRqGnRWlDO2iNIyGRtbUfaBYDsCoJ9nfmX0UcNZJczE+zRpGrgEEXqk07jqCCSCOoIPTHQvFcRTN69OoyQKqA1pMkMrOqsSe5lFHtpJwt4hJojd0szaObqQNEZY45dTJRbUKDsBZ21nejjFmkm3BrmjVhTjU0aAWgxZyXEt1XsT19MLsxlhNGjKz6GAkgmAJYAjpIK/G6vbfULwu1SAMGcM2rlKqRtHrkZbVC7nbUCLYCgG9rFIwlCQ55Mc4u+Rp4BbSgjGoAZXLvoJsIzK4Ok9N+XuBt37767Crw9wzkJRoHSqgADZVFKDW17k0NhdDpZa43RutzBKr2DBgwYsQGDBgwAKs9xcLrCCyntMdo02B3P2iAei36GuuMNnzHNmYo01ErBLLqlRluZnQRuVYKSRItjooIWtwNLpUISYADVHmnlo0A1S80A9hakbnpYPbCvi2ZTMZoOVZFY8ollqYKIo5V0dWRv1g3FqGfbfGWWRO7dUxyWlpeZs4uL6f1ymP8AbHmjP9Iex8GrfoT1w0BxhsvmoANAzcjA+T24y2+1KeXd741fAnLZeEmrMa9BQOw3C9getdsNx5NZXJDSy/gwYMNFhgwYMABgwYMABgwYMABgwYMABgwYMABgwY+XgAVeIly5gZ8ywSOI6+ZdGMjuD69q3u6IN1jksnE5zmoZJVflvqEEcoUSvDRMpaNFWgyhVBI3aqvHZP8ARsPM5vKj5n39C6/4qvCzj7DLQvmVRZJkFBn6+dlB37DYbChsOmKSxxlyi8ZyjwZjwXmMxvlIpUCpqfU6amKEqVaPzCw+sNvYGr4DDiZCYpd7lRzIHNqGkjbykn7pCKrVtWoVtWMnwYyJLK8SlwLQ6KjkVHpygBJ/Ra70kNY+y25J0irJOhjeHkxFaYMy6mToUCoSFUiwW1WAdgDuM2TJpah3THrHftdmjW5LNrIupSO1iwSpq6ajsR6YkzGYVFLOwVR1LGh+JxhczmyqoQ7qVKoHBrmRNKoXVp0g+U6httqaqvHrJZ1I9DsNbKSS7lnYD1Uuxo16VjoLFJqzI5JGnyfiGCSTlgurWQoljeMuRueWJFGuhvtfQ+hw1vGJzXGUzOXkco6gLrUx0XBFsjJa+2NIYbHcEUe8mXkzJkQPORMVDyaQphRQANCxH7zFjq1XaHqKGIcGgs2eKXFM+IlsKXc7Ii+07enuHqx2HU4TRcZkLmKJhORs7MulYmIsa3UaWJFfo1APmFkDcfYbW2Ll2N25FFvQKBssY6ADr136sjJkUFuXhBydIWq7R5gCRwWm1TSEAKilAiaU2srTA2TfkvoSMUMnljNC5K6nvnBWAIL6zKEbUDsSeX7h0ww4jkhJAZn2LukcRsjSjuEY2rD2wx26Vp2wcDk1KW+8dX9+OdkUlKMn33DPJWorsTLn5HiDxxLyXW1YoXtSDR5apVVvRYYu8E4qeSihVcIAmpZNjpAHm1AMrbbgj54seHWIbMR9FSbyiqADxxyNXr53c3767Yt5vg0Mj62U6tr0sy6q6awpAYb97x0FBr8r/Utqi+V+hPw7NiVA4BAsij6qxU/EWux7ij3xZx5RAAAAAAKAHQDtQx6w0WGDBgwAGDBgwAGPhYDqeuPuMvxkE5iXzNaxw6ADWlmlcbe8kD+EYhuiUrNRgxDPmFQWxAHv/wA+ln5YmxJAYMGA4ADGN8R8cb6ysAU8lBqlYFlLOa0orKQaUbsO+oD1GGvGuPGNmSIKzqhZi16U2sA11Jq6sUN+4xg/CofMw23mKLb1sTrtiTX2mJY362cOxY73fBWToffXEV7VWCnr55AfybHnjohkiKLqIII3aQgahVhS1Bv2qvc77nFdPEol15WSP9LEAyvQHMT7wA6Hsw9fQEYcJxSFoNJTzVVgDqO94boSp6St+pmPDvFCkIy06sZ1akmbYspI9lhRB6A1t09QMevG85DiBSSqRgyAuxDswOzqW3ULRo7Et+yMOhPFLEiujFozaOtakPYiwR8iCD3BBxkPEU0kgUzBS5lYakBHlZlUVvY8tbXtVb1eE9Vh1xbjtW9mnpMkY5Fq3XkaEZsywR8xTIGMYsbur8yzZ7rSr1384Nkbi1k8uHjYFBQPtEX1HQ31xmfBXFZoi0Ie428x1myh6agx3raiN6C2K77Dh/DmLyI0mkj8z+ODpcqlj5I6vE8eVqhRNk5MssUakhHdBHW+ysrFfiNAA76PUqxxW4RxIiHNSeZpGc7n0VRpUe42R/SONblo45FZHbdfQ9CDYZT6ggEH1xk+JyaAyqoDLvQui6+cGuul9IFdrI3rD4y2a7mdmpyeVWGKOIGwg3r7TdWLHvqYkn1JN+mImTnyiCzRGqUj7KWQBfYuQQPcGPbC2TizyNohQAkWJXK8tV66tjbUNxXWh0uxqfDOR5WXS75jqHkY+0zkC7+HQDsABjjRwznK8hvlOEI+w92TcZ4cJoWjB0nYqRtpZWDKR6bjGR4XBmoX5bZORqbZo3i5RW+zM4dQF7FSe1mrO+wY0zxRnV9jG0mUuF5QopLG5HbW57aqApdh5QFCjbotncnF3BgwwkMGDBgAMGDBgAxviXieZjzJSOQLGIlYUmpySzhqJtRWlfsnqce8vxmcAW6sa+0vf1JXSD8KGJ/FMX6eFvWORK9TqiYfhTD+kcYvLeK43n5QRgpflrJY8zXpHkqwpbYNfcGhe3K6nPnhkahwGmTextv/AIhl/wBlF/5r/wD4cJ+MZ2eRiyxxi0CGpm1AhwUZBygCVJJqx2r0KiLxPGZzCA/taOZtpLXWwvVWry6qq/dvi3/puF9akSDQGDHT6MEOnfrbCrr1wpdVnf5iUpp3RoMpSzxgEC1LMg+8SRqPvIUC/d8cUctxd4I4JFhMvNUh1QgMPYKEajWhQXFXYFVeFUvFlSZJ3LXoKFFRjSgqxZRVklibHo61ekk+P9JRosWt1VbYotMzADYK5AoFA4B9TR9bY88oK47/APg7K1p2RqP/AIu9YHHpQc+nU8ugPx6YrZjxnKP1eTd9uurSPgQ6hvwBwlbicXL5vMTljq9jSN6on1vaut7YmyXEUkTUjK6iwSvYjej6HfofUYX/ADDN3Rk1sT5DjDZwSRL5XdCAxYlzzS9F1ryEaqoFqrri14fk+qjkrf6dNd/dACIQ2+xB8tet4R+FcwiRSSEqGDKVN7kFFtT2G9EG6tiDVrb3J5/LyyvNrVTVFGtaYkk7dUJZiSCNyxx6XA9UF+/v7Edk33PPibJKksUsa6pcuynyn2xIwjI32rz2B6phrw/OvGzqEB1f52/HGQ8RrJyJpkfcNEpKitK8xaF2bYl77bKx2BW2vBJZXbySedVFk16DtWHRjcWyHs0aXhXEWikZeWSD27jGU8TSEsg00DJfw6EY0GT55zCgMA5B326YSeMslIsqlmvQ2pq7jynC5pVL1TG4dskfehNw9uXKDsdz81JOx+WNlko01KJHar0sT1rqpJ72pUk+ur0xjH9oHGpVhohdvtLy7/bUFxf9FZPwXHH/AA/JU3HzO1+LY04KXkO53gjdGiJO9Nd0R88R+KOHmQrNp0iMhSVOmwTtZoggMfTbUfXDOHP5bldACV3AXe/jWPOYVp4DCo8ssbKW7qdOx+N1jpyb5XJw0U+HeG3DBSqxQ7kqrEs9k2rAKFVTZsW4INCsX+MeJhBMsRglYHTqlAHLXUwXpetiLvyqR0F9aY8Ez3Py8UxUpzEDaT1FjoffjMeON5Yx70P4c9v5qMJvU9wyS0QcvI0MPiDLt0f8VcH8CoOPZ45l+hmQfE1/PHMIc85lViRynkaJV072obz6rvzGNhXSiD13x4ynEswzkVFp5ssI2e9SJIyk+f2CUA9evxxFx9SsVmp3p2V8157ccqmbOTx2gZwIrC6tLFwA1EgVtsGrYn1F40acXy56TxH/AO4v+OOUx8Xm5DSuiVy1kWi24LUbsnet6HqMecxxN1RiUGpGYSAMQBpqyprp507d8UUopbt/oXnHPdKC5raS578/dnYFzSHo6n5jEgf0xyPKcTkABYFCzMpBOqimvptvvH+fXFjK8QKyMwGyox1A0SVClgQtEe2u99mFbDFk0zOuoepxceOd1518fgdWwYq8LiKwxKRRCKCNzRAF7kkn5m8WsBqM/wCKD54Pi38hjknhrh0k0ULIAeXmdTWa20Zc7evsnHUOPTh82qb/AKKHUfQmVwFr3gQv/Fjk/CpHRoIFaRWXN+YIzKCByY6aiAaKPanpWOZ1P9x15L6j8KlUtPOx8yjbRn/ft/0Yc/WV1yg/7Rga9BNq+fsfnhLlzRSP7YnaxXTdF+HtKRi8GuVvfmZFP8YP9xxnktzZ7/L/AAP2mUlDdAlrv4x38Nv54RZiQHkl9lLvr7Uv/h79/rv12x4gzNrlQT7ZIJ77tAP5HFrj2WRZsrGthCzA77nU8IJvC73r3/UoppSSfLb/AGsRSyk5Zeu8+v5iE9R8wcPPDPllzSjouoAfuPIo+dYQCQtlY7N/pDXuuIE18yT88P8Aw2lz5z96Qf8AqyVi2T8j++4rP/bn8fnEZfR5AjQyazvzbF1uphi1A+qmzY9wwzi4Bl5W5ECtIm4cK7LDCKH2gbB6UiEWD2G+JvAHAYJ8rqmjDnWGG7AC4YbFAixt3xvcnk44lCRIqIOiqAB79h3OOrDFJT1pio5Y+Eo1vRz/AOkvKpluGRwR7XMoA7uw1OSfeSt3jI8CzGYWUrGFLBaraqJFfHYH06DDz6cnBbJIWoAu3z8gB/An8cY3KZPMjN6MrKNQU0b8rKdPU79+++O109LC7Mc+Tb8MkzDZpAWVZD7NHtvd/Dbti54m8OvNII5JSGO+pDv6VucYpeI56HP5fVTS+yoFaXG4b53Rv3fLG6zeczgzETSx6ZCdKgadJ61e/vOIld2q4BOjK57JtDKIZDZItXqtW9UR0DdOho30XYHU8CyoMixyraopq+0zi9vQolC/WZh2xZ4zkJXePmBbPTYV2u/X34VZ7OCGb6sVl1RKGY6HdQHLUbiEjEsQxJIG92etYF02LHPWnRtn1eXLj8N7+p9ZXWciOTTcIFFUZAVkO4BW7p/UXtuMWsxLMGhIzDWZgtedVorfRG33AHmB6mqwvzPlKSI+p2cwhOS5J1FGH2x00mzYrr0xJyc4yq5WGIKysA+ouTrUC0RnUbH799Om+EZcsnO4vYrCC078llos1lMnM312QlIXKKEjCKwDFeqs5o13HTHnxe3KzESlmYplzKWcksxHNBJ+bXtsOgoDFvj4ZslNYsmI320jTZO97Dckb9D6YVcdZs7O5XkFvqz5bRHNzJA53GoLH5QCRff44jDkbjbK5sSk9Pbb5iHLbRZBf2kP4xud/wCLEvDcypglI3ZDLJY7M31gD+qQfmPeMfBu+XABAjR2N9tAWL+d48Rx6ch03aAA+vnuv+b+WJ3t+i+iE6oyir5lNfvOf0LJdTk13Gk8qO+g0qyK137w+/oB8/UqaoXet5p7H7jzR1+Kop+FYscTRW0R0NPP3HuCNIdvSmH44hyslw5Id2ZCfgsTsfzAxZq3XpXx+2WU/wCmpLvNv4U3/wBT1mh/4iIAbaZGvbq1k/hf4MPfiXhChxIhFn6wY/fpeRAfxDH+HHiQkZgOxGgLKwFHyhAivqPeyl7euGvA8teaahs2bT120x84/wBZf81iV+b4v5GeEFoSlzpi/jrdr9zpQx9xXXOR2FDpq6VqF/heJ8WNJh/EEwizs0khVEbLwhWY9SjZksAPQa1Jr1HqMJVzCSZpXhWErpuSYlAxtTpCH2mNVZ2rob3pt4kyZkzciytIyKqSRqSvLGrmKRorzEGPVZ3BYYyWa4fymZljlez5WQqACNRIcbEWTsaI/ljl54Qlld80NjhbV2aFuGw83mhF5nWwd7G10DV++r2xVfhEQOoIQeZzPab2zd7X7+nTHhctq8gzMh015S4JXpVr19PTrjzPwNyNpyO/s1+akHvjI8SXEmRPBkraRVPAYhyqMg5TWu4PUofNY3HkH54mz3DxLJE5JHKawBVN5kO9j9jr7ziP/QWaUeWfV+9f+BwJlc4h30ye4V/1KPw3xXwpN3qQpYeo2bf7+fJQi8PLyTAJNTK4YMVqiECkMAT2O/StS7bVhnwPhQgjmLNqdwd9+1nqdySWJJ//ALijw3NTaFIjI1DWdBi6nc3qUm7PTtuKw/y3EUCtzEYAAkllJUAdbKqtDbrv8MMeObenUhjj1Dg4vhjf6KTeRuqt/wD246v5f3Y2mM54H1HLAtygL0hYg+kaQqdXAJ9nqBR6g77aPHcSoXFUkjmf00cPLRwS1arIUYAWwtWIYHrViiB6jrQGOX8D4c8weWF3iRGADja7uhd9fd78db8QTTZpD5qEczJyFRbdkZlB5rkgAghvZAAJ374W5Th6QQaWj0gtbx89lAO4sOgjBZh6gX0F0aZj61RThyTLHtZhTlM3Hm4Ll1yCmRmHQXW/pZxsuIcTneSBppoNSuNOlhYNgixv2BPyxGwWeQCHLxMyqApnMhcKCgAUOD5SasWBTUa3q/keIskgIdRqNME9hSCT1GklSp28oHW/XB/MINKo8CkrG0UT5koy5hZTe+k0U33tTTD8MUs9leVn5lLFycvEST+/mBQ/z64XkmaQbI6qXAAjB0FXKgowQspPmIQmtiL6YkOpdLSzyiMOdRDKQFohSQS7Ko1dAKsg7L5hkydUssdI3G1GVl+U+aDqamOw6/qpOgxdzmYj/VF9LWNg3n2YMO4rcDrXXCibJzMpShmvMppY3RhudubrCA1YJOk9/TEyxGHMTRQPJHHGV/RmmjthqKoGXUFAro++s7ClwrwtNNs0672R5h4VlgGEsYZn75nU8hBHQmZR6nYCh0wx4FKNIo+zI5Ndv00lE16rRx5ymdmfUQRGiuU1oLckBb0hiwUWx30nYbV1xU4tk2LRctyJjIzCSV5JKVY3ZqBY12oChdbdsVaV6bJXnRluHFGy6zTzxpz41GosoCBgX0DrbeZrNWTXShi42UjaJYRJIwFbqhGoCyBqdVWht3+yuGfFYpUig5wgkp41A5I1IiKZHAazZKQkHtsPjifwlFDl8mDpWIRvJG7aQpJSZ4vNQsnyKN9+mI63qvBgnCN3sZFjkpW5cO+2zSpduyFqcLktGSLMSFGZvMY0DsxptTGx0AHwx5y/hPNMEBk5AjWkt+aQSW1HyhADpIHT+ZvT5jj0aQc8BpI7ryiu5FkNVCxV+8YjznFHVx5QERUeYN7aiRioCkbeWiT7sc7+M6iX5Ul/r4+4f4mnv8u9+nqxTF4QNASTsQqGMAHYqwOrUSoazq9oMDQHcXibKcK5vmUjlq3lLq7800Qz6ZJWGk6qU12J3FYtQiaRpVeXSEzIj8igWhUGr3O/MXf9n34zcqfokmYu0qZKWdWZmYiSKVSCLP7RX3g1iqllneqe+3C9L+hSWRuvvuNs9wfL/pdMjiaGMyaY3EdeUldaRqqsNhVg17rx0bI/q07+UfyGObSSBg8n3vrqfIdL+UC/hjonBVrLwgdBEo/qjG/8O1+0pNv3/foQ3asyXj3PiCQyabrKyvt6xmMqPSvO3X0xiuJcRkhyEGgkzyxwwxXvcjxrv8e+/cC8bD6UQORmfUZKX+tX/aMY3JMM5nMrEm8eUgWVvRpdEemv3SV39Q49MMyxubb7f4NGOW1CDK+FVzWazavKx5JjHMcCQtaEEsbXpy/Xp19ca7hkfJz+WyoJKw5AqPexdbNfCHpjNwcJzOazeb5BZctJmGincMqgqh3BF6j5WNACjro7XTHiXEiONcwikSSPLse3njbb+u5/oYJXLa+3BdUPOK8TkafMCM0uVykrn/jGO1+Sgj5lutYj8F8dMgGXlNyKto5JJkUfeJ31qKs9wCeoN0ocwDl+LZg7CRmgXfudSJ8CRLGD8MVeM8P0cMy+bjqOaOm1qKLBnOgnbcgspF9ifXEaI1pfu+NFtqLnjfji5JgsCRc+X9I7MthUGwLAEeZiNvcrHrWLvCuNjN8Pmk0hZEjdZFF0GCMQVvfSRuNzW4s1eEnguD69n585Io0obVT01NaoCOlIinb10nHrhuUWCbjkS7IkQIHYBklcAegUPpr3YiWOKVd1vZRN2dJ+jGQnh8d9mcf1yR+Rr5Y1eMX4Gjk/0SgiJEn6TSQV2bmPXtAivlhfxCOcSKc1NmyhbYCRYdPQ1cSctxYNF5EO1aT1PRRkfJJWnMZ9RvWaDAG6BbLZc9f3iT88es1HrqyQVJ0mgaJFHYjr/kVi7HwzLkkxZiSN3IrmjUHagBvItyEihYYk0N9hUkvB5k+yso7GM6W+aOar3h/ljmZ+ln4jnHua8WWGnTIXcOyEdq7pUisSrAm1NMlhgdwVJ6/evr0l4rw53ilMc7WP0lOFI1IQ1alCsFatxe+/qb9NIqHQx0sdgH8pPwDVq+IvFnOtoy87EGhGW7DavUkDCcEpxyKD4vgMkIabRBmuAaZbUyPqvWzSadJ8gsCPSN9PYdRv2q83C0JIChVK0dOzX5t9XXofyHphhxCRULM7BV9WIA/E7YWnjCsLhSSf3xra/wARrb3i8OfiSk0hSUUhkrEKFsmgB27fAAfgMZSSzPm2okc8AnsKhgHXD2CHOvZqCAVtqDynp12aP8KGKUeVysOvVmRzndmbkWNZJFhsupdWboLKk/zxohgk09TI1pPYr8HH6Emv9bKf/UYf9P5Yi5hllQwIcwFWRC0ZXlq7csDVITp2CvYFkX0vbEsMLWQMnLmBZZDmDHDl0BbUBy9Tvdk2xjLXfTYYYytm3AU5iDLbbrChkdevsySEL0B3MfbpiVCEXcmDm2qSI5vDUszxmd1CKW1JCXBFoVoyE24NkHyrsfniLPDIprhXMPbE6ooTz5DrJJLJokcaixN7dzim5y13IJ8yXKAHMsdDFgTQiNKukdRoHtfGocnxGYkRAqmoj9Dl008uj2lagyUnm2BAZgLIxaTg41p29RselyTtvYoeIG5eUkgXWgVVjAnaISMp3tVjF2AGJsqRp6b4tFub9cHXXlY2HwMch/mceoOIcxcwDq1lxC2rTqv6rCxsr5Sbcjbb0xS4LPWg9pMgPxj2P5PjkZXG5aY1T/V7P6GWa0yr78hhwaazK33pcq/8aZe/5HCmRajUH/6TPL8hLHi/w2TlvDG16posuV22uMjmWexCC8RJwieQKGCwpqzCvqOqQxTurHQFNBqsWW2obHC5SipNt0tv+LXzKrj78z5lIjywvQrJm2I9xV6/5qnHQ+CNeXhPX9Ev9kYzq5FBLJNZthRBPkWwuogVsSI0sk/Y7Wbc+FJVbKxaSCFGjYg+ySO23bG/8NyLI5Nen1ZdxpCLx/kzIkyDrJlJFHyv/vGMf9HXD1y2UbNyA3IvNoC2ECgstKOpbdtutqOoxr/GXERHmIaGthFIrJ5x5XMTA+wVq4q3P2q74R8B4wJHLNKqCyqxsdgVfSArbLsF26FtXuxpz45u6Ww7G/ZMD4d8btlI3Tkq/MlaW2k0G3Ciq0Nfs9Qe+GUOXfNw8Tkkj0TLJDPy9yVKo5I9bMbNsdwTWN5wzhEGWBEMYWyWJ6tv+1udPSh0AxJkcokTyuo3lk5jk9zQAHwAFfM+uEPNFNtLcbXkYWUafD7Odtcof41Mqg/+mDfwxY8dZxpDluGZcDUVjL+gNDQp9ygGRvcEOHviDw/r4ccnBp2CBA5oUkisQSAewPbFTwt4aOXZp55ObmHFFhZCXV0x3diABqNbCgOpNvFilq9XQU2yn4BrL53O5KiAHMkd7+RWoWfUo6N8mxQ4NOJYOMZr/allAB20KjFSP6LqCf2bxf8AF/hk5uZXhkjSQLpkDEglLNMAoJuiVo0CK3Fby5jhSZThmYiUlrRi7EVrZgFO3YUAAN+nfFXOLV93QKJt/ovH/wAvj/eY/ixP9+NYyg7HGM+ii/qRPYynT8Akan+sG/DG0x0lwY5cmT8b5bk5Z5MvIcvKXUAoQFkZ2C6SjeQs17MRsQD0vGO4Jx3MpoFgEqD5KVStnSyqA0ShvNdR3akXteG/0xZsquVQey0jOfeyKNI/rk/LCfhT1GrrbXuE7m95FUn7R0h1H3lYWAcUlLehkYrTbNrBx9mUiRFYV5tVqtd7YBkr3toHTYXWK+fSKVeQizx85SdEQjZGjtVchgxRbDVd0OtXV5rimakKiOBghmQlpiSBDBVu/rr0ggA1ud62B1XhzwvHy0kYSRkrQRZHXTGaIV9JBLEAM3fUSLIAxZb8lJKiDOcOy8TcyZYoy1APncw0raj0VY2cqAfuqwBPbEOa8VQAiJZJJSDoKxgQICDRFmnAH7JOGHiPwVl54gI4kjkRuYjJSEt3VnAJphsTRrY9RjnPEOGSJmdbF3LSqxsANtoDFgDWq9m95vowxXLJxjsXxRUnuaDgsw+ruZY3zEhttM0jyxJWXiZi3NdgE1vWwvz7Chs2z/EpE0BZACMuJCuXh5iNqYK8ibHyqKIF73vYGFGW4c0oZEhDsrFtTPQC6EQxkX/rBHps2BuSNhb7NxK02gziMtCqvDANUgKkmtQHlQh2WioO9iqxji5S5NcFijFN13++/wAhZncuoKSvNLJ+matUjaVAlYBggpdKaQ3Tti/wpZCXdo2a1k1IKu9RYKD6sJiOv2cQcXzEiORlMohmrSHmNhXkLME0oTV6tZ3FKd+gGNRBwslV50jSMANW5VCe9RqQtX2N4dpdcEZOqTWmv1/0ZabJWBzpo0eIll1Nre6JBZQbZl1V6nRffFTh0+Tm0gSSTvZQMQYQVYSNpcDTaEa+x+Hrus6ixQSFVACxsaAAGwJ2HTHEfCAEdO9qoaJVavKTbowJ7Ur3uK29SMLza4r18huOc8mGc7rTXHrfxHn1WZZpdMYWMzmXc1toEYCi7IpQQdrFYmbhzDLFNRZowSh3W+upduqlSRVnqPQY0UuXkl8kUbPvuW/Rxr6gsRqv3BTjNfSPwmTL5eJmmLGRyrKgKRjyO3lFlj0+0T8sc+MOoyPU46Vs/vuYcODxcije7NJkOMRyheVbsdwiC3Xr7YG0Y26sQNxvuMXoMjmJbrTCvqfO594+wP64OFX0Zigt9HgtQK0gLKwND18y/ljoAGH4PwrB+eVu/MtnTxZHjvh0Z9PCkTEHMM8/7LMRFfqYgQhPxFe4YdZTKJEoSNFRR0VQABZs0B7zifBjqQxxgqiqEXZi/GUAGbhlIBAy0wPrs+Xb4dA34jHNk49lWi+ttE5SRzFyVEZKyEayS1qCD5m1dbmcdMdP8dmtB/3Uw/qKf7h+OOaJBC88CkIyFoTIDRQyfUZzuDtdCP5++8asdVuNi3SoacOiy8oR4GTUV1hXWNpdOoqSdYZwLUqSDXlwwOWnqxJt02Mor4aZgcZbjPD1y+YbMQeVcpHC+gbho5JcxzKN+l/In3Ya8a4lJHJxEI5HLy0ej9lzrGpR2NyLv7h6Ys4J9hmtJe0hskmZRRRD/FnG99zIZScVpuK5pTqeEkX0R4iCP/Jj/tDvhlks1rlkjIFKkTWOtyKzGx8AKxlH8cx2uvLyBXjR7VlJ86g9GoUL2N9sUWDHLbSWcoR3ZYj46imykvMNlgeikkA0PZG6EAltgQOlY+8X4ymYy0kSsFaQBQDQ31L8t/dfzx7nz2WWJMwzhUlNKSDZNnYqATYo32FY+8dy6nLahTW8ZU9QRqBu+lED88LfRYW063L7VSZ0T6PMs0eQiRrsF+oo+2x6WdvS6NdVU2BpMJfBoP1LLk3bRhzfW28x/tYck4qYWc6+mSIGLLsK1JIe++kjfb0On8sLPDmXuBS4Opv1YFWGB2ff7pIPp67Xhd4mz0nEM29HTChKoD7IjW9Urn30WHoh95xoocqDAutCBKl0L1R5QbAV1Es2qgvXzuB0bCVvOxz9mCRS4VMgzUZdNGXzL8zUtmNbKslkewmYkBk81WFjUi7x1QYzcnh3XlzrVDMwLODeg6h5ojXWLSAg9NCNVjEXhnjnn+rSk6wSsZetZIXUYpN/1yr5vR00uL3w0S9zVY5146zYhzkYYUk8ZYuNzG8ZUCQDvSvpcDqgr4dFxzv6V/1mRI68xx/VXbETdItBXKiTwtwtDm5NTOG5YMkfNZoz5mMdb+aPzSkC9JDjYdBrs0y5ePTDGoJISONQFUseg2GygCyewU+mEmU1oscyAU20YvylCx0RMT0BsFGOysxXYEBvEfEPrs1RNQWgR0dIyf0jMOqs5TlAGjQcjocCVEPdjTgfDx5ZSS1FtJP2ix80ler/AGfRKqrIw8x5RaFDbHrFiot8RtWVnI/2Tf2TjnH0ew+eBfSeQVfpEd6+KfmMb/xbmkTKyhmCmRCig/aYggADucYvwdNHFmV1uqACVrdgotnQbE9/KfwOESf9WK9Gb8UkukyL1j9TpqisYL6ZIrykJ9J/5xTD/DG4gzKP7Dq37pB/ljK/ShFqyiiv9aKPodLj++vni+Z1BtiuhddRB+qKP0bG48uf9xL/AM5P/wBY32MP9HUdQ5b/AIMg/rwnp88bjEYXeNEdZv1E/ewwYMGGmYxv0gNsPdlp/wD2f8ccuzHhNBl8pllf9dMZWcoCLEDNQTV2quvUk96x1TxuFZkjL6WeKVFB21FuX7N7OwCk6RZoXjD+Kmlgjy0sScw5d/MCCRpMTxkkLuBuN+1g9saMT22HRinC2Z3isckDtw+ECQz5aKHWbBA1z2QgvapD32C3viTxFOTmc+ignWqIv7WhssWA943xPn1edJM6IykseXgnj6/YbMmRQ22pSoBr935+hDzM1E1e3mc319Fqr/hrDo0LyJ1S+Hu4+pp/D8oLzve5gy//ACNX9+EsPD45MrwhXRX1FFNjqhy8raSeumwDXqAcR8D4kI8tmJD1HD4ZB7ysDIN/3kA+Yw1zMPLThifclRfwy0wxR2mNW6+/MV5vw/FPmxlt0gyuXFBSdXMlYnq135V1EnewPXHiCMjhgRjbQ5h4ifckkoFfAV+Aw64M95rPE9ebEvyECkfmxwlWTVkXa6D5udh77eev5YlN2kMjFJ37zr/hSTVk8sfWFP7Ix68UMwyeZKkhhBIQR1B0NRGKvgVr4flf+Cv8sNOJxhoZFIsMjAj1BUjGSXLMr5OVeCshrTS+yn9YT9mKNVL/AIkovwZj2xueFQGaXmOtebmMD2IFQp/QUlyPvOpHXGR8IOeXKQLP6JSBfnkKI8Se7zzM5I6Kq3sTjpXDcmIo1S7I9o9NTHqfmf8ADC8aqKL5H7TLOEXiXg3NHMQHWK1BdmdVNjSe0qG2RvWwdmOH2DFxYl4FxcueXIRzKJVhssqA0WUdnBoOnVSfQgnN/SxAdGTkAsLmNLe4NG9H8QB88aPi3BwW5sYIe9TBaBLAUHS9hKBt6OpKtYrTT4jm48xA8M621alIV9BZGtWViKVlZAWQm1IIN9TElaotF07KuT4hzMnBCvtNAokoXpStBUC/bcqVAvsfddccBkgmGYQ6ZnC+UH9CukUYWoAlGUCnI2aOwASFaThvE8plZEgllSOVrfljfU7UdlBLCtWysATdi6vFrj/jDLxqyJU7kboPZAP+0Pb4VfwwRTZE5KPPA+4bxJJU1i1o0ytsyMOob/EbEUQSCDi0JBV2Kq77V8fTHIJM59bGgnROPZ3pJx9x7Pti9ie9nu9rH4pNoERklCL5dBJAA6FWXb37HDVj7CJZUt1wOPEvG/rOZUj9WrqiD1BdQW+J6/ADCjOyWw2+yfT75P8A1YqwzhXjJ1aTIupgC2gBgb0qNRHbYYkzubjPLEbaz5roGhWjrtXXV8cKnjf8TFpbJMdjyL+Emm921sbLwLlo4Q2bndYwQVj1ECx9o139B8/dj74y8WQTxcqIO36RDrIpdnXpe56+gxiI2Uka2YelCz+ZG2GRXJ8p95zJp8gIRVDDpdMThufGpQlfkJ6XM4ZI12aNJwLi65XLZaVlLAa4jRFgkI3f/hn8MafIeLYpvYjnJ90d/mpIwh8MctYssrprBzDqBp1ANy5CDVHalO/vxvUUAUNhjP09eEjZ1dvPJp9wRrANEe49fnj1gwYYJK2byKS7SKHXSVKsAVIJU7gj9kYz3EvDaoNUU5iA+zMS8fwBYh1/ir3Y1WPjC8SnRKk1ujnE8hT29B/aikEij49GHzH49cVYI4yVZQLDM+17FyS5I7FiTd+uNTxb/RxZhLoVwdyisHB+KCzjKZ+DJg3DmWB7Wjg/xqo/MeuHxdjI9SltOhPnvCCSHLgOAkQCPqFl4w2oVv13YfMH7NFxxjLNI8DggCKbmNfWuXKu3ru429CcUU4synchxf2tj8mA/mpOJf8ASl7aP4XB/tBf8nDGmxkJ4W9nyZvxFxWTJ5mSRF1LmIxW5GmVAVvYHUQCDp731FYt5rKmDh0MRFMpUH946i35sd8M5s2hrWjCjq3VWph+6Woj17X1wu8TSh4PLIOu+zE3RN6atjY7X1xbZU2M2VuzqXgB74blD/uV/l64w/0q+O3DfUMm1O/llkU+ZQfsR+jNYF++hRNhHFxWWIKuotHHskbktGFBOkaNgaFdR2wk4DlXXMyz6kfMkM8GqljMpa2FttzAjNoU0pJ2NqKyZIPlGCOWMpM6x9H3BjGiKx1JANIP35yNMjfuooEan94H2cbjHG5fEfEMoqIxeIdFV4lBP9IpTMepIJO5vfFqH6R82q0VikJ7lSK+IDAYFidbFZZle51rC3ivHsvl9pZAGq9I3c/0RvjkvFPG2ck6ylBXSMaR8yPN+eEjz3ub33PezW5v8N8WWLzFyz+R03PfSOg/Uws37TkKPwFk/lilm+OyCBsxJHGkkpqNVBFj70m/mNC/3QBtr2yXh3h31nMLGTUYtpTsAIl3be/gt9td9seeP8V58xcDyKSkQ/Z1HfpsWoGuwCjerxLhG6IWSWlyfwDiUWVzjFs4jBzvzYv+uMkX7yrX0AGwxUg8JNE2qOU5taoaN3VdQYaQXLgeWyqrtvuReJeGZCSdxHEpdjewoUO5JOwHx92L3E/DGZhGqWE6PvKQwFfe0k18TiXjinaIWWbjvv6ipm3o9R1v19/phnHIMzSvXPFaHO3NHZJD97ppc/un1xEOJM6hZamFUvM3kUH7k3tr+JGwxJFlIXBqVojW3MFqR6BkOoHfrR6dumLS9SsPRi/RRI3sGiDtRBqj78eaPXt/L/Jw64jBGsUKcwSZhEVZGXUwIC6RcxADNsPU0N6sW/8Ao/4blp+YJYtbpRsk6NJ7aeliu99cGv2bZDx+1pTMToPu3Hbt/m8ekyzNqCBiSKBUX7h2I+VemO3w8Dyy+zl4R8I1v8axeRABQAA9Btijy+gxYH5nHstks9KEUxykoTppOWoJ1WewDEMQTfTpQNY6L4R4dPDG31iQszGwpbVoFfePr6dNsPsGFuW1JDlDfU3bDBgwYqXDBgwYAK2byEcu0kav+8AcKZfB+Ub/AFVfB2H9+H+DEptEOKfKMyfA2U9H/jOPEngPKnoZV+Dg/wBoHGpwYnU/Mr4cfIxU30fr9mdh+8oP8iMVJPo2urzAsG75W/8Abx0DBifEkR4UfI5yPozc3eZUfCMn8bfHjiH0Yfojyptcg6BwAh9RtZBx0nBg8SQeFE4m8mcyQ5U8bNCwIMUvnhbY7K29V1pSMVI8llp6EUpyzjblTNqjcnoI5ut/ImvsjrjuWZy6yKUdQ6kUVYAgj3g4xPGfo4iYE5duWT9hrZPl3X8/hiVJP0KuDW3KObcR4PmIATNGVXu3VOo+2LAxTiG2wJ7CrJN0BQG9k7ADqaxt8hwfiWScBI2kiqjHeuIr00gWGQV2FD3HFmCCUSCVOGSLOB5WIjEYO9kMKYNuRegX2K2cX1tFPDT70JM5H9Tyv1cH/wARmN5zYuOJT5I9j9olr7GpO1Yh4H4YzGZoxpSE/rH2T5Hq3yxpfC/hKY5nmZuG1Ns2orRfarQE2NunTYemOlqtbDFXLTwWUNbvsIvCfhtclGVDa3c2zVXwAHoP7zh6Rj7gwtuxySSpCXPeFMpKdTwrfqtoT8dJF4rr4JyYP6o/xv8A92NFgwamRoj5CiHw1lF6ZeP5rZ/E4ZwwKgpVCj0UAD8sSYMFslJLgMGDBiCQwYMGAAwYMGAAwYMGAAwYMGAAwYMGAAwYMGAAwYMGAAwYMGADy2AYMGAD6MfcGDAAYMGDAAYMGDAAYMGDAAYMGDAAYMGDAAYMGDA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grpSp>
        <p:nvGrpSpPr>
          <p:cNvPr id="8" name="7 Grupo"/>
          <p:cNvGrpSpPr/>
          <p:nvPr/>
        </p:nvGrpSpPr>
        <p:grpSpPr>
          <a:xfrm>
            <a:off x="0" y="1268760"/>
            <a:ext cx="9144000" cy="5589240"/>
            <a:chOff x="0" y="1268760"/>
            <a:chExt cx="9144000" cy="5589240"/>
          </a:xfrm>
        </p:grpSpPr>
        <p:pic>
          <p:nvPicPr>
            <p:cNvPr id="20486" name="Picture 6" descr="http://1.bp.blogspot.com/-hEXwWhpDf5s/TufXreuSrDI/AAAAAAAAACU/hNKxRJxeNBk/s1600/oferta_y_demanda-_lysan_consulting.jpg"/>
            <p:cNvPicPr>
              <a:picLocks noChangeAspect="1" noChangeArrowheads="1"/>
            </p:cNvPicPr>
            <p:nvPr/>
          </p:nvPicPr>
          <p:blipFill>
            <a:blip r:embed="rId2" cstate="print"/>
            <a:srcRect/>
            <a:stretch>
              <a:fillRect/>
            </a:stretch>
          </p:blipFill>
          <p:spPr bwMode="auto">
            <a:xfrm>
              <a:off x="5888602" y="3545632"/>
              <a:ext cx="3255398" cy="3312368"/>
            </a:xfrm>
            <a:prstGeom prst="rect">
              <a:avLst/>
            </a:prstGeom>
            <a:noFill/>
          </p:spPr>
        </p:pic>
        <p:pic>
          <p:nvPicPr>
            <p:cNvPr id="20488" name="Picture 8" descr="http://www.monografias.com/trabajos92/estrategias-resolver-problemas-prueba-enlace/image066.png"/>
            <p:cNvPicPr>
              <a:picLocks noChangeAspect="1" noChangeArrowheads="1"/>
            </p:cNvPicPr>
            <p:nvPr/>
          </p:nvPicPr>
          <p:blipFill>
            <a:blip r:embed="rId3" cstate="print"/>
            <a:srcRect/>
            <a:stretch>
              <a:fillRect/>
            </a:stretch>
          </p:blipFill>
          <p:spPr bwMode="auto">
            <a:xfrm>
              <a:off x="0" y="1268760"/>
              <a:ext cx="7024091" cy="4176464"/>
            </a:xfrm>
            <a:prstGeom prst="rect">
              <a:avLst/>
            </a:prstGeom>
            <a:noFill/>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332656"/>
            <a:ext cx="7498080" cy="1143000"/>
          </a:xfrm>
        </p:spPr>
        <p:txBody>
          <a:bodyPr/>
          <a:lstStyle/>
          <a:p>
            <a:r>
              <a:rPr lang="es-MX" dirty="0" smtClean="0"/>
              <a:t>¿De qué depende la oferta?</a:t>
            </a:r>
            <a:endParaRPr lang="es-MX" dirty="0"/>
          </a:p>
        </p:txBody>
      </p:sp>
      <p:sp>
        <p:nvSpPr>
          <p:cNvPr id="3" name="2 Marcador de contenido"/>
          <p:cNvSpPr>
            <a:spLocks noGrp="1"/>
          </p:cNvSpPr>
          <p:nvPr>
            <p:ph idx="1"/>
          </p:nvPr>
        </p:nvSpPr>
        <p:spPr/>
        <p:txBody>
          <a:bodyPr/>
          <a:lstStyle/>
          <a:p>
            <a:r>
              <a:rPr lang="es-MX" dirty="0" smtClean="0"/>
              <a:t>Del precio de los factores de producción: Si el precio de los factores sube, es probable que disminuya la cantidad ofrecida de hamburguesas, si el precio se mantiene constante.</a:t>
            </a:r>
            <a:endParaRPr lang="es-MX" dirty="0"/>
          </a:p>
        </p:txBody>
      </p:sp>
      <p:sp>
        <p:nvSpPr>
          <p:cNvPr id="21506" name="AutoShape 2" descr="data:image/jpeg;base64,/9j/4AAQSkZJRgABAQAAAQABAAD/2wCEAAkGBhQSERUTExQWFRUWGRgZGBgVGBYXFxsaFBgXFxcYGBgXHSYeFxkjGRgXHy8gIycpLCwsFx4xNTAqNSYrLCkBCQoKDgwOGg8PGjQlHyQsLCwsLCwsLCwvLywsLCwsLCwtKiwsLCwsLCwsLCwsLCwsLCwsLCwsLCwsLCwsLCwsLP/AABEIALQBGQMBIgACEQEDEQH/xAAbAAABBQEBAAAAAAAAAAAAAAAAAgMEBQYBB//EADwQAAEDAgUCBAQEBQMEAwEAAAEAAhEDIQQFEjFBUWEGEyJxMkKBkaGxwfAUI2LR4QdS8RUWcoKSosIz/8QAGgEAAgMBAQAAAAAAAAAAAAAAAAIBAwQFBv/EAC0RAAICAQQBBAECBgMAAAAAAAABAgMRBBIhMUEFEyIyUVJhcYGRobHRFSNC/9oADAMBAAIRAxEAPwD3BCEKABclBcqTO/EzKLTBBdBPUWSymoLLLK6p2S2wXJbYjEBgLnGABP2WbxPjdoBLaZIAtJhx/wDXgLF+Ic/OIc12p1rQ0gtP/r1VW95LRqdcTaLAC425XOs1Us/A9Bp/SYpZt7/BsGf6hPc57XBrAB6Ykmfqm8L4teXn+a9wAJbAAm0n8eqoalFtOjqeT6+Rc34FtkYbEE0DoZEQJMX4Nuk3Wd2Tby2bFpKOoxLp/jusTDDLpsCAZ7H+6lDxvXZqL2ggEbbA9CVg9ItcgmfoOQI6qZhqrnPLS7S0wPRfj8+qPcn+plktFT+hYPQMs8esc0mqGtLTeDNuCBytJl+a0qwljge3I9wvH34prQWmm0w6NTgePZO5dndRhinLWk8N79QJV9eqmvtyjHf6TXJOVfH+D2aU1UxjGiS5oHWRC858TeLsQxtMsPoHxmYc4kWBssT/ANblwEuDSL+qeZ2HZXy1X6Uc+n0ty+8sHvGIzOkwAue0A2F0vDYxlQamODh1BleK4fFCoyWMcdPIJIvYGCrXB46tRGpoLbXLSB94kRykWrlnmJol6MtmYz5PW5XVjPD3jKzWYidTnEB9og7T0WxY8ESDK2V2xsXBx79NZRLbNCkIQrTOCEIQAIQhAAhCEACEIQAIQhAAhCEACEIQAIQhAAuLqofF2ceTRIaYe4EA7wOSknNQi5MtpqlbNQj2yp8X+J3NcKNLn4iNzG4B9tysdmlc1GB/w8ETctJsB0TOFYSJkEukkReDyT9EjFYtuoNDS5o36yOZ+6487HOWWewp00dOlGK5Xkl4SmyPS0gAWMjpsTzdV2NaNdt4iRyRYwn8nwpqVmidIMts61xeOsBGaZcGvik6RsCeT8zp6KvwaE1v25OV8Q91JlM2YCYJN4kWum3V2n4ekc9b2Ft07Xk6TMD8OfwSsVS0PsZIANrXI5PKh5fZMVFdITSwBDm6xY8ExYcAbgJeErtEgjmQRwI2H1TdavqP9YsS68g3+4XGFxBLRtz1jlREZptciqtEOcZOzZbwOv5pWGqOaAQZB4vA6/ouaJIEgvIm54i317LmghmgmLi0+nqQT1UkrrBbOwjKgdTMEOEPv/uHymdwvOqzn0XPoPGoNdGwv0M9xwtw7GNAaI2OzWz953WS8QYppxL6lofBt3//AFCvreWY7E48juDzCtSa3YMOzZvBPZaCnjNbJDdMgHt6eneVm8JjG+WKL2gAEkPIPqjYWFlb4as6pTAuQABBjZvAP6JbF5Jpn4JuIzHzGt0geke9xyVq/CHi4Mb5VXUeQefb7LH0mz/LA0zvHXYfRINctf3BAF+Ra5SRk4S3RLLaIX1+3NHtmDxrajA9psf03C7iMYxglzgALkkgLybM8wreW3ynO8tpBqAOgOJG/wDhU+Izwggi5AAu6RtJF1vWrbXC5PPv0rD5lwev/wDdmFmBWaSbWP7suO8WYfVp1/WLfdeSZLh31XkamgGCdpi5PdWrqRLmhxkAQBsI6z2SS1M0zRH0umXlnrlGu1wlpBB6JxeT/wAbUaRUbrY2Q0FhG3e9luPCmdea1zHOJewx6viIWirUKbwzn6nQSpjvTyjQIQhajmghCEACEIQAIQhAAhCEACEIQBwrzXxVnbTVqarxLGtF7dSfdej4h8McegK8VxD/AFvOmZJEuvF5Nlh1cuEjuej0qUpSfgTqqBoIZYkDpPJHWO6Zcw6iYi5sNgD+qlYouaNOoaztA68N7d0xgqzmtgRrMiTx2XPZ6SKzyKww0ljqZ9UkEOBjoVKxznU3VGwSGACwBgvFx7KDhqZax87dSbb3I+sJ3B15p1GEmXwXE8EHb8B90CyTTyOZZTBDnXkfLxEfZOMAc10w1/czAHA6cBN1iabWtIvIgARPWT02SqeHGq49R1G+wukGwnyIGIAGkNvJ9/fsSuVDDdPMl3ubJvEggWNiBfc9CnRRaAdWqesRPtKEPhY5OVKZDgZEx8vEJujSDgZsJtfv+K5htPzEjpAkk8fRWmVmmyPOaDMw4mRtYNb1U4zwVylsWROHqMYS51oFhxER7yVg8RTdUrxEQSSHGNrW+w+y02Z4hopVHj0aRIHuZEA7SYj8Vi6GLfqBf6gJgkXE3+t1dXnlmW5ptI0mHxjR/LczUNw5wBLZsb8hXuHwdKBDpkH4rSCqLLGsdpeTHXTcgQZ7zP5rRU8EQzUbnTLC+ANP055SzLKsLkdr4F7G62va7XvvYbhVLaJ1byNyRsP7pzEVXOtsREgc9SR06LrKbmEE2OwbY2O4J46pP3L1Fx7Y5nONNHC6GAOBeNZmIngdbwOyzDmPeSWFoafU7oe0ncqR4ozM620iRDbki+oxz9FX4Nj6keWSP9wMkb29ldWsRyzFYvk0jT5OS8Nqn0zLWgWsBG/SFfZhRBaCfmAAHSDx7qhw2GFMQ4uMCBERPPsFLr40khoaLRE723MqtvJfGvGB/E40AhjLRBFt3bfgrTwnVreaKgb6BJe6RJlV+HLSHawLEaYN2zcj3XKD3isA106iPS0QI3g/RC4aYs0pwlDHjyeu0nhwDgZBAI+qWqPwZWc7Ct1bgvbf+lxEK7Ll2oS3RTPF2Q2TcfwdQmW4xhmHtMb3Fl2jiWvu1wdFrEH8k2UJtf4HUIlCkgEIQgAQhCABCEIAq/EON8ui49ot3svKsM9rwXG+l0uBHXmf0XpXi2kTStdeZ4ei3zCYAph23xEzYR1uFzdVlyR6X0nHtSx3kRnTfmENgD9hIovJd6mxDeRE9Xd03WdqdMEt1CeSJ4HeLp7NcSKr/SCNNr2+kc/5WRrwduDxgcw+ED2E3gSAOg/5Up+F8qm0mJcI0uvMQdXvKiUcS6k1wAvAvFhPJHThdOJc8CoWmW7ngDiO6hRwJLMn+w7iqhdVLnwNJAA424VadRdc2vaZKtMU+YcYkwSR02iOqjVsMBtAMySR8p2sEo0ZbVgbfVAa0EfCR9ffspNCm7UC7Uxun0E3kGS780xR0kaYJvfYA336xE2TmYYx73kuizbAWAEQB2CETJtvCGwdcsDuTFosBO/AXPM1yD6gAAJOke4PSJUeli9NOIu6xPJj5Ryo+YZkylSgn+Y6ZEfCAbAg/MfyTYeeAckk2ys8Q4oVnnDNcGwQQ75S1o9I77qkpS12nVOkgTx9OqbgkuLrGpeR9/37K58PZSXEGImAJ2v7rVhRjg5mZTnuNB4fwQ//AKEHSJkiGtt1ndWlTGNcCBJgkCdoNrxuVEq13td5cgNESG7WTmY4Z9JocB6XbHgg7R0KyttnRhFf+v5DdKhqBdeAAXadwCd+6RjcCQNTHeiQNoJ6AdzyuMbUpQWuI1tuePYjt3VNnviNwa2kHWvJHfc+5Qk5cImbccz8FRjma6xG/AP1iQekrZ5ZljKFI3GwM8zzCzWDwTHaHgukCI4EXntutE2oZ07jbr+ieb4SRRXDPyZMpaNMzeLQPvdBoy8uay0WJJ43j3SKZ1Ah9mtnQ3bgpyqGwNRIMbkw0fTqq8MteE8M5hmFzzAkyCQYHYydgLpymRqnQAW21DqNnN62UTFAh534gu/dgnn5hpYXk/zDDR0j22ARknZ57RzEf6oV6VJ9CmBqZP8AM59Rmw2m/wCKzuZeMsVUa3XVeQRf1Eb8WhVlXQ6o9xfBdf2jYCF3DUS91pLdoPAHutq6WTkuEVJ7V2anw20VAWioWiB7unj7q8yrE+S46aj2mDbYki1+IEKlwWANBulm56X9hPW6nVq8+giNO7j3WZvnKN8YNwxLyeiZD4obWhj/AE1NuzrTbv2WglePMxhbpc0/AZE9vbleqZTmArU2vBEkCY6rfp7t3xl2ed9R0SpanDp/2JyEIWw5QIQhAAhCEAQ81wnmU3N2kbryfNMI/D1ILTqiB/t7G269jIWe8U+HRiadjD23af09ll1FW9ZR09Bq/YniXT7PL6hDp8ts64Y0R/tF3DoZ5TbHAN0uBLpN+REC3v8Aorl+C8l7WuOh8E1OBH9PEnqo+U5X/FVagZ/LbfTqvJtbfaTM9lzW9vZ6T3443L6jOJqCNHzHe9tIg+o/omcLiCWlpMMB/wDlJAgnpC2eOyakKdbD06bfS1o1R6nPILiZPYD7rzytigwXa4MgxI6WjpMo3J8CUXRsTa4Ld1UFoDRLpO1xDSUnHPdUe0D4ogxaQOY4ULKq2tttuY2j6XVvm2HLaVIsIa8gsJPpkdyQqZz2tRfkdzjGaX5IVXFAPhklukwR8V9yekQncDQBcXGS2BMEETtDjxa6p2130g8NYahIOrSC4Acm3xJrMsRi6FEPqUXeS8TqNmN2hsC7XbWMbqzbnhE23wgsN8jWLzsUHSLumQYMDuBye6y2a5j51SSSbzfe8SXdSnMUKlYOrhpLQ4NJGzXHYdgpmVeEq1f1taC3UG95Nye0Ba4qNa3SZgtula+OhjLdRMRYmxAkgdlusFhmho8uZtOrcnb09AFIp4KnhTTpMcIY0kuLRMnaTzN913C48F0WBJPYX4WV2qzlG2it7dx12GeARAB6Hcz+ndRqpeQfMLnEbAOkSLQBxCfxLy3V5pPaX6W9o077Gyx2Z+IS0uZTFzMuBgkHl3c9ERg5PCL3NQWZFrmeZGm0h8eptjN5BB0iOVW5VlQxJdUfIFgYH2UHLMBUxNQawdI3dwJW7wbGMGimA1o5i5MXPZPPFawuypN3PL6IeEw7KbGtYJJjeCbWgAKZh8E9ztDfS+Tuem+y7hq5Y9pbp9PzC3WJTjybOmByCbkk+ra6qz5NDz0iLWoPMXOkTJMAb390pldhcDUNmxFje5j6wjH4dzR8TSDsGnVE9OQn8ucwAkxLdyRt9DymIaTWexyq4VS57Gw3cl5sIGwHJssdnecDQ4NIDrae8ncBWee59LXgvhrZ2tM3AWCrY5z3z3sOnurKq9zyyi2/2o7PLHcO0+ozDpAjmDMlbLIcOWtDibEgEOHpvyVX5VkvnQ4wJuRuXHtGy2TWeXQLNIgtieSXWjqYCeyafCM9Vbj9iVUAe95pkAAw2NiQOI3Ch42uZ1OBbYAWt053up+TPhwa/wBTWtOm/JE/aOVX5w1znTrGluzQfdU44NEHiWGjtCgXQRFoJ6OmJEdIWm8M4hza7Aww1x9TdgGuFh9ws7hKgNNuqSQbD3tvyrDIyGPpvMw6o0ATuQevuSpjxJMr1C31STPUmrq4F1ds8WCEIQAIQhAAkOCUSuJWBQ5v4aoVz/NYHe5j6W4UHB5RRa8GnT0aCILbWaCA32v+Cvse4xsT9ln8C6ary0WY0knguOzR+f0Xm9cp78o1K2SjjI+MHrqa3OA1bgT1tM8wFzOcPQFBw0Mc1suAIBbqHJt1VXTzR76pZ5bjcwWyfaeimZlhnMYWuNnDY89QsVk2oKSD3WzzzH4SaY0aqGp0ktEBzTuGj9VzUXRqcXQIGozZS/EWImqGjZjQAOO6q6MyDPPTotsPlBSZ63QxVNMZS5bLbBYB4IdTMHa36q9zCp5DIrEOY8AOZAOr3BXKNdrW+ZxEwstm2YurPL3nsOwS3VJ455BaZayzMul3+SXiM4pOa+mMM0U3xqDTpd6dthEqbkuKoUqJp0i6S7VFTeTxIG2yzDH3TzqkQRv1UThKUduTTZ6dXJYr4LnxDRBFOLvqOaNIO7hwCdm91nMX4k0PIphoI5cLtixEmxvypP8AFOL6bySTTcHN9wpdfIcPWe6saRf5l4DiNB50jYXvKamSqSVnJgtd2nioy5X5MlmGc1sW4hgE2lwEC0ifcqwyTwoRLqkONjG5tyR1VjgfChpYkNa6aL4uIkXHpfGxvuN1qcflboJog7kQ3kDjsVps1CWIx6ZVC6G6O98vr8FO9gHpZ8BA1bC6KTHNYHddubIpYcuIafh3IuDPI+ikty95fOmWyNjYdEuDqZikImC1roH482JT1fDmfMEuLuBG/QA3lRqlLQ6oXuiIIvJI5nsmHeIxhmFwpnU8Q1xNmwZkTypXeEJJtLciQ3Etay/oJ31W56clZvxN4haJ0u1E7jrHWOFAz3xKa9miXEn1X53gdyqnLckqVTJFu/72V1dS+0/6Ged8uqu/yQjVfVfe8/YfRabKch9TSRJF4I/EhWuAyRlNkhoO3q9tyFeAtaNQFyIv0mxU2X54iPRptvynyzmHwobSJBggm8XEb/vulYXEMlhdI0/FvEdfqpFBpIa3SYIk35M7fZc8ljRoc6A75TzG9/dULjssnLLaH8Zig5zrWO0WAvYW4SqGMplrmHS7qYgSI/cJvHvsAWhrbXEnbiEy6gAQHQbAjTP/ANrWKnDExFxSHa9WmXy2Q3YDt2HWVL8P06lbFtphhDKb21JIsI/IlUQzQU3En1FvHHsnsJ4/qUHO8ot9V3tLZg8GfZTF5ksi6mEo1NRXLXlntIXV5nl/+pVVzXA0wX/Ls1v+VcYH/UqlDRXa5jiLwJFu0yurHURffB5WWhuXSz/A2qFCwedUaoBZUaZ2E3+ymq9SUuUZJRcXiSwCEIUijdYpNN6K6YKR8MCVViDPRUOKdoB0U97Q0cAH/CuqL+ClupDoqLqlbHDJ6Mvk9V7aZlpBLiYO/wC+yg4hxxeI8qdIY3U7ruBA6K7zmm+ZaBZZXHZwcPX1x6i2Dbg8HrsDK85qNO65JS5Q8Zpdme8Q4cNxNRoMxF+4GxUKjDQ65Djt0gCSZ69k9mDHeY55k6/VNzfcqM54IuNr+3+FdXiUcI9kv+2iLi+kibiMwL2Mb2v302CqXmbfvdTP4gPfIaGwAIG1huoldsOKM5nydKn40cdiKuwHdFUWSKtQEjSLW3MmefxT9ZlgUz4wW0T3QyLyuiHEl2w4/sp+OxTQ1rGj1C5cZ1C0aR2jdVGGxZpk9Yt+iU58pnEz+2rHmfKQ5/FOiA4x04+yu8ix1Vpt6gOJv7QqB9YNAP4qZRxR02OkHpuZ/JK4KSM1tENQsJIvsZRp1wagGl8k6S7SHEfK4de6q30MbiqFQU2vYWXaPhY4j5QSbkqE1wJWhynCGoAILmm0anRf2NkJSXPZz7NHOqPFmcHnXiOrjaNWa1LynuaLTqDgBpJ3IlN4fKHV2tNWo6I+G9u0L1DMvA9EQ2mGMeDrEydQazZ3Rskysk+oxjnNaNTtVzwC3/b2WiGpU1iKw0Gkxa/m8/sRcFkQFtO37/FXdKKZhkXtsJHUJ7COD2zoa0yAN5I90zWaQ4xZs/j/AG/uoeW+TqLCWEjrqeoho2HSBt+am16QaxpcJiCZ77BQG19JJED/AMhI37Xn2UmrR1tbDpvIv/u/f0RgiTawT8DVb8UadLSBJkgkQD9ymcPhi5uk6ARJLpufbkKKxpY10ztuOI9903SrTHqLSYkzweqltdMo2S5cSXWzIiwa0xHzCT91X5rjnMaJBZqMtA2AO8nkyouLxVBmoH1NMBz7kAE3IPAWbz/xOYdRpuBZMS0WjiOhUqDseF0HuRr5kS8bjBE3JO9vtHRU7cfIIk/T9VXvxJ3JO1u6dwuGc+IkkmwEfktkYKCMc7ZWSyaaniQ9gEVKT27HhwiI7e6n4agw0mOa1zn3lxgAdr7qNl9ItAa4lxBk3/BXBoiNtOruLfRUN4NMKemWuRYirRIeKbYPJsfcCdl6Xkub+c2bbbjkje3C8lw1AtdHmNnjUNQPvGy0/gnFVG1peRpdYwRp7FoGwRVY4TwujHr9LGytz8o9GQuArq655YarBRypjhKjVKaRgNg7KQyrwo4XZSjEp9MHdZHxVl4qA2Et2PNtwPdaqnV6qHmGT+YCA4tmLje3RZNVS7Y8Cs8xw1JwgAkkuILTNhaIn6yms8yB+phpgAuEOvDQZ6m2y9C/7UAvMnvv7nus9mOVVHOLHkxNrC3W/K5VmnnT8jbRq50PMCkwfgytIGtpm5NwB+rh9uFA8TZZ5FYsvEAtJ5BE/nKu3asL8VR7y4QATDWA833Kq83xnmSypJu0NPSBYg9FR7jc8nR0/rEoTXuvgytSrBsrNxlsTPIXW5Lf4p6w3+6vcs8Lg1mM9TqZGpx5Aj8JKvskmkzqVeq0xltTyjH1WQ6fZTtKs/HOQMwz2+XrLS2SSJAMwIdz7Kow2KBF0zk3FSR1dNfCyLa6ZHxLy2W/8Kyp3bCrMe28hTMury1WNpLKGrr25iTshAdWDagEEkCfZegZXlwogadhtKwDqUnWIkQft7LYZd4jY6kNR0O2g2k9uqetx8nE1UJp7SbmVZz6dXQAagbIFpLdyB+f0WUp+C3OBdILo1QAR3gE/EVeYmv6gW9Rfs6yXg6+lwgzDoaORJiPqubOTqse3yYXJ0PjyUmVYCm2mHF4km/Me/RNadRbb0EnkXva42Wez3xUKdSpR80thzwRB21HTBHYLOHxe9ocBUMHgCJH23XUhCc1nB046iGMuR6nSyb+YwhjQBckm3Tkqqq42iargxwGl8OcDESSLT+i8/xPi41AA7W49ZAtxsipnZNqNDSdtTpc7p7BP7MscixvhnvP8EanPc2d5jqTWn0yNUkl3f2joFmambOabvJA4BUNjsR5gqF7g8bdeluE/hPC1etcMMTc7numUIR+w7usxiKwQsfmb3en4W76QTeeT1UJmHe93wytVgfDIaSajSSDYE8cbFaqlgKLKYcRpOzYMn6jhS71DiKKFppWPM2YClkT3QXDSD12+261+U5eadHRDQd5eQCY/wBvJVngcK0GSBU5JJi/ESPUkYqmIOkmeNQJIPaIAVTscjVGuFbwhvC4ZrnRsRcucYEQpLSwtdTABOr4wIc4bw2eE1RwZ0CTMwbDv6pJVjluFNOC0anczwDtBUJZJsngiU6DqVwSLSQWzY97qVgsyDHEMJmDM2BnsOUmu5+qDYk3sTb8kYbL2GoXOMxJkenibjbdJNcBFpr5Hq+UV9dJjjuWtP4BTVU+Gq4fQpkbaBH0VuuzW8xR4u1Ym1+5xcc2V1CsKyNUpwmwpjgoz6araJRwFLZVTKEhJMBlNPwrTeE1TqQnqdUk7KeGQZrxZkPmM9MT0K8yzDBXDA+82tJ9g7m/K9pxuD8yx26dR0WVxPgWauumdImS135Ahcq3Ty3t1xKppvoymDwmmloLSx3LyDcd1deGMFiKLatV/JAAJ+UbRHylWTsuMnUBb3IKZGZuZIdSJHGkfgOi501Ys5RdRmKwyJn2cedS8k0w5tg7e57HiEzlvhejhaArATXeJaakuaydxpHEWlX06aTasNa5wkNImJ6nqo1HGOrN0PsXS2W7wbzf8lldkktuezZC2cFhPgw/iugS0vNPQ8H5RDKjTHqA4IWYwOL0vgzB95+y9N8bYem/y6ThJpuaZmLOBF/ePuEnKsqYylNfyaZ6tc0ns79YWqq7ZXtaOtR6p7ccMyH8QWm4TzMcDvHsVYY6j62nS2swyAb+qN9riE5W8LUQ5rnF7Q4/C0ggdAXG8IhZlYZu/wCW0tixZwxnA48gidh+Ss8Q71S3dpBcdgA2Odk3gvDWjWCdZcbBu0CTAna8J+vQMlr9WmI0kC5/NLOO6eTka/W1Smtn9TyPNsqBquIfrJcbnkDn7qRgvDVz5hFMRPqF/wDha7FZKC/U0esiwtE9u6g0qurUXtBeLQSZA9to7LqRvco4Rt0yqs5Qmj4YotptkTcOLxGqCLieAnmZeyndpBBtAuVOoUrzPX0gR3M9AmsPh2tNzuJ0xzMxuq5OXlnUq2eCA7Lzr+EQTa4/dv1Vs2mWtAp1SSNmtsL7z1TmvW+IYBFgIbt3+qbxGIDGuAItvB3+qVZY8pN8MjNqFzhDeYJ2kk/u6saeGLiZjT1+X6Hkpg48O0tDAAIPpkucf09k47FimRNMiOJ9Tu5HH0U4FaF16pNgyxtJtsLpvky8saRF9z7Bd/gXVddVxLGDYbu/wotQAkt72PHuOydRDcidhaV2xVJcLFkemPfqp2GxL7tZVYCN7Em577qkqOvDDb5jNu6MJpHqLmyd9wf8pnwJKvesl3isN5h9NZ2tu5O1ugAslYbKtdKr5r5c6NL2n0yNpHc7qvy2kS4NB0tM+oXt/wCPfurPABge5mr+Uw2/qdO8cJYJzeDNfJUxbz0b3wyNNKmzlrAD9IV0qDw9i2vcQ07BX8Lsx4WDyNkt0m35BCEJxASXNlKQgCM+mmSFOLUxVoqqSJyMBdBQWrkpBh4YjqnKNXVxCial1tQjZSpckND9XCtduEycCBeJSzjY4TmHxIeJAMd0sq4yDoyObNqPcenROZdlxYDWqekNv7dVpKmDEzCU/CjSQQCOhXKn6ZHO5Dbzz7MB51Y1HH0sawAcucGyPzVBiwKtzIjdvEdVrM7wrqb5pgDUbk8HsPZVlPCN/h3beZrM/wBTRJt0gLmW17JNLtFTeXyTskNJ2HYwgDQ6OnxCZJ91ExrKOo6XOcLQDMA8kdlByzE6m1Q2YhpjkXtf6KzY5jgGub/N2lpt9VTKb6ZZHGOCJ/1LQQ4S4NJtwZEbhKzDMHvEvY4CPQ5sHTaDqbNvddzTCaLMFvmuFncwrVGgBoMH3U1Tb+OQwNZ/WFKo1zNUlrTIPMTtzdVuaVhVc18GmXG94mOSArjPKrRToEz65YS2NTSIggHffYqmzXJquEretxeXXa42BHSOCOQulp3wm+GdzSSlJR4X+xbKjgZBP3JsrWtUc9oqQQBABgQOrfdV1J5MkmJ3jeytsLUaKXrBcJIbJgQTMkc3V8mdyCaWRg0WmmHfOdgeAOPdcojUwyGySLkpWNxPoDW6CPsQeLbx/ZMYbE6BDWhxNpIkyek3CXGS9PhkrAV3UiXQD0ET9ZVe+o9zpc6ZP49lykb6XktbckXkkcKaAPQ9rQTcx0INt/qpzjghpdk7AUn6BqOlh3t2k/dQf4UPf6HnReSbbd1NxWYNNAlu531w22xHuOIVI2GN9TiP6dnEe3Ks6RRD55ZYPZqOlsQLuIIAI63SXNe6myIDZibEnqYjdN411FtIOkOcT6QIE3k6ifsmW5rr2a2mxogck+xSPnkfKgnnos8SYYNB1PLoDrAgRsY5Vjl2FEXc1sbXuqfDMNQNDQAB1MGeSr7BZE8uaAAZ6GfuttFe1ZfZ5zXar3Xtj0ja+GMt0S6ZkLQwouW4fQxregAUqVtXRxn2CEITkAhCEACCEIQAzUpKO+nCnJDqcqtxJTIBC4pVSimHNhVtE5GyUMqkbIckSoGHn48jhO4XEmoDbSoLlySLgwpyG0ezHJ/NAvsZUD/tgAS0N1bgkk3/AC/BTP8AqTgE9gsxLzBEKl0Vylua5Yu0x7Mk8jUdI1PcCZs0QYg/dKzLJfLdrZ8M2I3HstvXwjX7pg5U02kwsNnp7csx6IXBnm0m1aMloLogx1HP1WXxeXVmxpplzeR37HhelNypo2TlLL2jhKvTE/sx3JM8vc+kz1mk+aYJAeJcHf0jaeizub+L6WMxNGi9jqbIOougP1XsPeAvccXllOoIc0FUuI8B4V+9Jv2/I8K+GgUPJs0+pjW8tHnWKyymyiwM+a+px3nb2hRKbXBm7XbbmABO4J3W4z7wDULD/Dvg8B3AO4BheZv8P46nW01W1CAepIgfhEKl02LLZ6anV02RSUiZ/Gaj1dF5jj32SP40j0j0weImfdSf4dv80Po6rS0lwYQeknvH2VXXoto6S7+Y5wkgnTBI27hU7sm3MYvDJTWazqNxJBI45vaynYltKmWN1AOBDnSfibEm3v8AkoVHx0KVFtMgMAJlogz9txCrKuNZiHmqNTiT8LGgH7mwarUm/Bknco/Z4LnNs5FVsPdZt2hkW6COFQux5NTzLmoCA0uI0CBuRyVKOALvk03mSdR2/un6GXNBEz9TKvhTLyY7fUa4xxWiAzBF93G8kze5N5VngsvhW9DJCQCAT7BXfh/wc99QOcC1g+n0WmNaRyL9VO37MqsDk73kBoJNl6hkuVCjSa3nkp7CZe2mSW24gKYFcjBKWRbEpJaUqVbHoqYIQhOQCEIQAIQhAAhCEAccmajEIVciUQ6jUy8oQqiwQSkoQgEIqJhzUIQSdpY54MAqWzNXyBIQhMitl0wylIQmFCFyEITeQAhM1MO07iV1CiYy4KzF+GsNUMvoscepaJVFnP8Ap1gap1OoAH+kkIQqsI0wsn1llLR/0xwLTIpE+7iVa4DwThWfDTj6oQlRdY3gRiPD1Gdj909g/DdCQdP3QhOUst8bhWs0hogRwrKg2BAQhMUSHglhdQlRAphSkIVsehWf/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grpSp>
        <p:nvGrpSpPr>
          <p:cNvPr id="8" name="7 Grupo"/>
          <p:cNvGrpSpPr/>
          <p:nvPr/>
        </p:nvGrpSpPr>
        <p:grpSpPr>
          <a:xfrm>
            <a:off x="0" y="3933056"/>
            <a:ext cx="8892480" cy="2691301"/>
            <a:chOff x="0" y="3933056"/>
            <a:chExt cx="8892480" cy="2691301"/>
          </a:xfrm>
        </p:grpSpPr>
        <p:pic>
          <p:nvPicPr>
            <p:cNvPr id="21508" name="Picture 4" descr="http://saboruniversal.com/wp-content/uploads/2008/08/hamburguesa_mixta.jpg"/>
            <p:cNvPicPr>
              <a:picLocks noChangeAspect="1" noChangeArrowheads="1"/>
            </p:cNvPicPr>
            <p:nvPr/>
          </p:nvPicPr>
          <p:blipFill>
            <a:blip r:embed="rId2" cstate="print"/>
            <a:srcRect/>
            <a:stretch>
              <a:fillRect/>
            </a:stretch>
          </p:blipFill>
          <p:spPr bwMode="auto">
            <a:xfrm>
              <a:off x="0" y="4077072"/>
              <a:ext cx="3714750" cy="2381250"/>
            </a:xfrm>
            <a:prstGeom prst="rect">
              <a:avLst/>
            </a:prstGeom>
            <a:noFill/>
          </p:spPr>
        </p:pic>
        <p:pic>
          <p:nvPicPr>
            <p:cNvPr id="21510" name="Picture 6" descr="http://us.cdn4.123rf.com/168nwm/vanilladesign/vanilladesign1203/vanilladesign120300176/12744030-cocinero-de-hamburguesas.jpg"/>
            <p:cNvPicPr>
              <a:picLocks noChangeAspect="1" noChangeArrowheads="1"/>
            </p:cNvPicPr>
            <p:nvPr/>
          </p:nvPicPr>
          <p:blipFill>
            <a:blip r:embed="rId3" cstate="print"/>
            <a:srcRect/>
            <a:stretch>
              <a:fillRect/>
            </a:stretch>
          </p:blipFill>
          <p:spPr bwMode="auto">
            <a:xfrm>
              <a:off x="2771800" y="3933056"/>
              <a:ext cx="2808312" cy="2691301"/>
            </a:xfrm>
            <a:prstGeom prst="rect">
              <a:avLst/>
            </a:prstGeom>
            <a:noFill/>
          </p:spPr>
        </p:pic>
        <p:pic>
          <p:nvPicPr>
            <p:cNvPr id="21512" name="Picture 8" descr="http://us.123rf.com/400wm/400/400/indykb/indykb0701/indykb070100014/704038-hamburguesas-y-perritos-calientes-para-cocinar-en-la-parrilla-de-barbacoa-con-llamas.jpg"/>
            <p:cNvPicPr>
              <a:picLocks noChangeAspect="1" noChangeArrowheads="1"/>
            </p:cNvPicPr>
            <p:nvPr/>
          </p:nvPicPr>
          <p:blipFill>
            <a:blip r:embed="rId4" cstate="print"/>
            <a:srcRect/>
            <a:stretch>
              <a:fillRect/>
            </a:stretch>
          </p:blipFill>
          <p:spPr bwMode="auto">
            <a:xfrm>
              <a:off x="5291539" y="4005064"/>
              <a:ext cx="3600941" cy="2394627"/>
            </a:xfrm>
            <a:prstGeom prst="rect">
              <a:avLst/>
            </a:prstGeom>
            <a:noFill/>
          </p:spPr>
        </p:pic>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233</TotalTime>
  <Words>807</Words>
  <Application>Microsoft Office PowerPoint</Application>
  <PresentationFormat>Presentación en pantalla (4:3)</PresentationFormat>
  <Paragraphs>58</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Solsticio</vt:lpstr>
      <vt:lpstr>DEMANDA  OFERTA Y EL MERCADO</vt:lpstr>
      <vt:lpstr>Presentación de PowerPoint</vt:lpstr>
      <vt:lpstr>DEMANDA: cantidad de bienes y servicios que pueden ser adquiridos por un conjunto de consumidores.</vt:lpstr>
      <vt:lpstr>¿DE QUÉ DEPENDE LA DEMANDA DE BIENES Y SERVICIOS?</vt:lpstr>
      <vt:lpstr>Presentación de PowerPoint</vt:lpstr>
      <vt:lpstr>Presentación de PowerPoint</vt:lpstr>
      <vt:lpstr>Presentación de PowerPoint</vt:lpstr>
      <vt:lpstr>LA OFERTA</vt:lpstr>
      <vt:lpstr>¿De qué depende la oferta?</vt:lpstr>
      <vt:lpstr>Las condiciones de producción </vt:lpstr>
      <vt:lpstr>Presentación de PowerPoint</vt:lpstr>
      <vt:lpstr>CARACTERÍSTICAS</vt:lpstr>
      <vt:lpstr>COMPETENCIA IMPERFECTA</vt:lpstr>
      <vt:lpstr>Presentación de PowerPoint</vt:lpstr>
      <vt:lpstr>La competencia monopolística: </vt:lpstr>
      <vt:lpstr>MONOPSONIO</vt:lpstr>
      <vt:lpstr>ACTIVIDAD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DEMANDA  OFERTA Y EL MERCADO</dc:title>
  <dc:creator>Andrea</dc:creator>
  <cp:lastModifiedBy>ANDREA</cp:lastModifiedBy>
  <cp:revision>19</cp:revision>
  <dcterms:created xsi:type="dcterms:W3CDTF">2013-08-29T14:25:52Z</dcterms:created>
  <dcterms:modified xsi:type="dcterms:W3CDTF">2014-09-03T13:08:44Z</dcterms:modified>
</cp:coreProperties>
</file>