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62" r:id="rId5"/>
    <p:sldId id="259" r:id="rId6"/>
    <p:sldId id="260" r:id="rId7"/>
    <p:sldId id="261" r:id="rId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C58BD2-4D0E-4F7A-B463-7AA77C19A2EB}" type="datetimeFigureOut">
              <a:rPr lang="es-MX" smtClean="0"/>
              <a:pPr/>
              <a:t>10/07/2013</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242A7B-B841-48B4-87F5-CDA530819754}"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MX" sz="500" b="0" i="0" kern="1200" dirty="0" smtClean="0">
                <a:solidFill>
                  <a:schemeClr val="tx1"/>
                </a:solidFill>
                <a:latin typeface="+mn-lt"/>
                <a:ea typeface="+mn-ea"/>
                <a:cs typeface="+mn-cs"/>
              </a:rPr>
              <a:t>Se basa fundamentalmente en la separación de los poderes entre el Ejecutivo Legislativo es decir, el Ejecutivo no tiene iniciativas legislativas en ningún caso, pero, si así lo considera necesario, puede llegar a vetar al Congreso (que es de carácter bicameral; es decir, está conformado por una cámara de representantes y un senado).</a:t>
            </a:r>
            <a:endParaRPr lang="es-MX" sz="500" dirty="0"/>
          </a:p>
        </p:txBody>
      </p:sp>
      <p:sp>
        <p:nvSpPr>
          <p:cNvPr id="4" name="3 Marcador de número de diapositiva"/>
          <p:cNvSpPr>
            <a:spLocks noGrp="1"/>
          </p:cNvSpPr>
          <p:nvPr>
            <p:ph type="sldNum" sz="quarter" idx="10"/>
          </p:nvPr>
        </p:nvSpPr>
        <p:spPr/>
        <p:txBody>
          <a:bodyPr/>
          <a:lstStyle/>
          <a:p>
            <a:fld id="{27242A7B-B841-48B4-87F5-CDA530819754}" type="slidenum">
              <a:rPr lang="es-MX" smtClean="0"/>
              <a:pPr/>
              <a:t>6</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516CEFC2-3E75-47B2-B063-56758490A254}" type="datetimeFigureOut">
              <a:rPr lang="es-MX" smtClean="0"/>
              <a:pPr/>
              <a:t>10/07/2013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6775C10-7726-44B9-8FC5-185E33C38A8E}"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516CEFC2-3E75-47B2-B063-56758490A254}" type="datetimeFigureOut">
              <a:rPr lang="es-MX" smtClean="0"/>
              <a:pPr/>
              <a:t>10/07/2013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6775C10-7726-44B9-8FC5-185E33C38A8E}"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516CEFC2-3E75-47B2-B063-56758490A254}" type="datetimeFigureOut">
              <a:rPr lang="es-MX" smtClean="0"/>
              <a:pPr/>
              <a:t>10/07/2013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6775C10-7726-44B9-8FC5-185E33C38A8E}"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516CEFC2-3E75-47B2-B063-56758490A254}" type="datetimeFigureOut">
              <a:rPr lang="es-MX" smtClean="0"/>
              <a:pPr/>
              <a:t>10/07/2013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6775C10-7726-44B9-8FC5-185E33C38A8E}"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16CEFC2-3E75-47B2-B063-56758490A254}" type="datetimeFigureOut">
              <a:rPr lang="es-MX" smtClean="0"/>
              <a:pPr/>
              <a:t>10/07/2013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6775C10-7726-44B9-8FC5-185E33C38A8E}"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516CEFC2-3E75-47B2-B063-56758490A254}" type="datetimeFigureOut">
              <a:rPr lang="es-MX" smtClean="0"/>
              <a:pPr/>
              <a:t>10/07/2013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6775C10-7726-44B9-8FC5-185E33C38A8E}"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516CEFC2-3E75-47B2-B063-56758490A254}" type="datetimeFigureOut">
              <a:rPr lang="es-MX" smtClean="0"/>
              <a:pPr/>
              <a:t>10/07/2013</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E6775C10-7726-44B9-8FC5-185E33C38A8E}"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516CEFC2-3E75-47B2-B063-56758490A254}" type="datetimeFigureOut">
              <a:rPr lang="es-MX" smtClean="0"/>
              <a:pPr/>
              <a:t>10/07/2013</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E6775C10-7726-44B9-8FC5-185E33C38A8E}"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16CEFC2-3E75-47B2-B063-56758490A254}" type="datetimeFigureOut">
              <a:rPr lang="es-MX" smtClean="0"/>
              <a:pPr/>
              <a:t>10/07/2013</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E6775C10-7726-44B9-8FC5-185E33C38A8E}"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6CEFC2-3E75-47B2-B063-56758490A254}" type="datetimeFigureOut">
              <a:rPr lang="es-MX" smtClean="0"/>
              <a:pPr/>
              <a:t>10/07/2013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6775C10-7726-44B9-8FC5-185E33C38A8E}"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6CEFC2-3E75-47B2-B063-56758490A254}" type="datetimeFigureOut">
              <a:rPr lang="es-MX" smtClean="0"/>
              <a:pPr/>
              <a:t>10/07/2013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6775C10-7726-44B9-8FC5-185E33C38A8E}"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6CEFC2-3E75-47B2-B063-56758490A254}" type="datetimeFigureOut">
              <a:rPr lang="es-MX" smtClean="0"/>
              <a:pPr/>
              <a:t>10/07/2013</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775C10-7726-44B9-8FC5-185E33C38A8E}"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683568" y="476672"/>
            <a:ext cx="7772400" cy="1470025"/>
          </a:xfrm>
        </p:spPr>
        <p:txBody>
          <a:bodyPr/>
          <a:lstStyle/>
          <a:p>
            <a:r>
              <a:rPr lang="es-MX" dirty="0" smtClean="0"/>
              <a:t>RÉGIMEN PRESIDENCIAL Y RÉGIMEN PARLAMENTARIO</a:t>
            </a:r>
            <a:endParaRPr lang="es-MX" dirty="0"/>
          </a:p>
        </p:txBody>
      </p:sp>
      <p:pic>
        <p:nvPicPr>
          <p:cNvPr id="11266" name="Picture 2" descr="http://2.bp.blogspot.com/-e5yqv1Q-WTw/T9OsFgx5RqI/AAAAAAAAAAs/VdqBmozGH-Q/s400/sistema+p+y+p.png"/>
          <p:cNvPicPr>
            <a:picLocks noChangeAspect="1" noChangeArrowheads="1"/>
          </p:cNvPicPr>
          <p:nvPr/>
        </p:nvPicPr>
        <p:blipFill>
          <a:blip r:embed="rId2" cstate="print"/>
          <a:srcRect/>
          <a:stretch>
            <a:fillRect/>
          </a:stretch>
        </p:blipFill>
        <p:spPr bwMode="auto">
          <a:xfrm>
            <a:off x="2339752" y="2204863"/>
            <a:ext cx="4608512" cy="4038079"/>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4.bp.blogspot.com/-aLkH8QZVvBM/T9OrqUCb47I/AAAAAAAAAAk/ENfcHX3tXec/s1600/mentefacto.jpeg"/>
          <p:cNvPicPr>
            <a:picLocks noChangeAspect="1" noChangeArrowheads="1"/>
          </p:cNvPicPr>
          <p:nvPr/>
        </p:nvPicPr>
        <p:blipFill>
          <a:blip r:embed="rId2" cstate="print"/>
          <a:srcRect/>
          <a:stretch>
            <a:fillRect/>
          </a:stretch>
        </p:blipFill>
        <p:spPr bwMode="auto">
          <a:xfrm>
            <a:off x="467544" y="548680"/>
            <a:ext cx="8123344" cy="576064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s://encrypted-tbn2.gstatic.com/images?q=tbn:ANd9GcQLmWQj772gNBljNFm8YG_8ulQ8bu-x45vwV4KvnJ_ZKeLQXH8-6w"/>
          <p:cNvPicPr>
            <a:picLocks noChangeAspect="1" noChangeArrowheads="1"/>
          </p:cNvPicPr>
          <p:nvPr/>
        </p:nvPicPr>
        <p:blipFill>
          <a:blip r:embed="rId2" cstate="print"/>
          <a:srcRect/>
          <a:stretch>
            <a:fillRect/>
          </a:stretch>
        </p:blipFill>
        <p:spPr bwMode="auto">
          <a:xfrm>
            <a:off x="971600" y="980728"/>
            <a:ext cx="7344816" cy="493228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En el régimen parlamentario:</a:t>
            </a:r>
            <a:endParaRPr lang="es-MX" dirty="0"/>
          </a:p>
        </p:txBody>
      </p:sp>
      <p:sp>
        <p:nvSpPr>
          <p:cNvPr id="3" name="2 Subtítulo"/>
          <p:cNvSpPr>
            <a:spLocks noGrp="1"/>
          </p:cNvSpPr>
          <p:nvPr>
            <p:ph type="subTitle" idx="1"/>
          </p:nvPr>
        </p:nvSpPr>
        <p:spPr/>
        <p:txBody>
          <a:bodyPr>
            <a:normAutofit fontScale="55000" lnSpcReduction="20000"/>
          </a:bodyPr>
          <a:lstStyle/>
          <a:p>
            <a:r>
              <a:rPr lang="es-MX" dirty="0" smtClean="0"/>
              <a:t>El rey delega sus funciones y poderes en un ministerio o un gabinete. Ese ministerio o gabinete (que está conformado por miembros del parlamento) debe responder ante el propio parlamento, lo que hace que éste y el gobierno no tengan que unificarse, sino que, por el contrario, cada uno conserve sus tareas y responsabilidades de manera independiente, a la vez que hace que la relación con el monarca resulte tolerable</a:t>
            </a:r>
            <a:endParaRPr lang="es-MX"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548680"/>
            <a:ext cx="7772400" cy="1470025"/>
          </a:xfrm>
        </p:spPr>
        <p:txBody>
          <a:bodyPr/>
          <a:lstStyle/>
          <a:p>
            <a:r>
              <a:rPr lang="es-MX" dirty="0" smtClean="0"/>
              <a:t>PRESIDENCIAL</a:t>
            </a:r>
            <a:endParaRPr lang="es-MX" dirty="0"/>
          </a:p>
        </p:txBody>
      </p:sp>
      <p:pic>
        <p:nvPicPr>
          <p:cNvPr id="16386" name="Picture 2" descr="https://encrypted-tbn3.gstatic.com/images?q=tbn:ANd9GcTd-lhaJzRTKqtUQopqGYZRDdun9g0YyrtVQP5aZY0iLHwBSGPR"/>
          <p:cNvPicPr>
            <a:picLocks noChangeAspect="1" noChangeArrowheads="1"/>
          </p:cNvPicPr>
          <p:nvPr/>
        </p:nvPicPr>
        <p:blipFill>
          <a:blip r:embed="rId2" cstate="print"/>
          <a:srcRect/>
          <a:stretch>
            <a:fillRect/>
          </a:stretch>
        </p:blipFill>
        <p:spPr bwMode="auto">
          <a:xfrm>
            <a:off x="755576" y="2276872"/>
            <a:ext cx="7488831" cy="338437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División de poderes</a:t>
            </a:r>
            <a:endParaRPr lang="es-MX" dirty="0"/>
          </a:p>
        </p:txBody>
      </p:sp>
      <p:pic>
        <p:nvPicPr>
          <p:cNvPr id="4" name="3 Marcador de contenido" descr="DIVISION PODER.jpg"/>
          <p:cNvPicPr>
            <a:picLocks noGrp="1" noChangeAspect="1"/>
          </p:cNvPicPr>
          <p:nvPr>
            <p:ph idx="1"/>
          </p:nvPr>
        </p:nvPicPr>
        <p:blipFill>
          <a:blip r:embed="rId3" cstate="print"/>
          <a:stretch>
            <a:fillRect/>
          </a:stretch>
        </p:blipFill>
        <p:spPr>
          <a:xfrm>
            <a:off x="1115616" y="1484784"/>
            <a:ext cx="7056784" cy="4928563"/>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685800" y="404664"/>
            <a:ext cx="7772400" cy="5400600"/>
          </a:xfrm>
        </p:spPr>
        <p:txBody>
          <a:bodyPr>
            <a:noAutofit/>
          </a:bodyPr>
          <a:lstStyle/>
          <a:p>
            <a:r>
              <a:rPr lang="es-MX" sz="2000" dirty="0" smtClean="0"/>
              <a:t>El presidente es el jefe de Estado</a:t>
            </a:r>
            <a:br>
              <a:rPr lang="es-MX" sz="2000" dirty="0" smtClean="0"/>
            </a:br>
            <a:r>
              <a:rPr lang="es-MX" sz="2000" dirty="0" smtClean="0"/>
              <a:t>Además del Congreso y el Presidente, la Suprema Corte también tiene una parte importante del poder estatal (ésta se encarga de los aspectos judiciales).</a:t>
            </a:r>
            <a:br>
              <a:rPr lang="es-MX" sz="2000" dirty="0" smtClean="0"/>
            </a:br>
            <a:r>
              <a:rPr lang="es-MX" sz="2000" dirty="0" smtClean="0"/>
              <a:t>El Presidente </a:t>
            </a:r>
            <a:r>
              <a:rPr lang="es-MX" sz="2000" dirty="0" smtClean="0"/>
              <a:t>es elegido para ejercer durante un período de cuatro años, con la posibilidad de ser reelegido (esta elección se lleva a cabo mediante el sufragio indirecto, el cual se ejerce a través los colegios electorales). La figura del Ejecutivo es el Presidente (en este régimen no existe la figura del ministro), lo que no quiere decir que el Presidente gobierne solo, pues está rodeado por miembros del gobierno que lo ayudan, los cuales reciben el nombre de Secretarios de Estado. Estos funcionarios no deben responder ante el Congreso, lo que hace que no se puedan utilizar medios de censura ni de interpelación.</a:t>
            </a:r>
            <a:br>
              <a:rPr lang="es-MX" sz="2000" dirty="0" smtClean="0"/>
            </a:br>
            <a:r>
              <a:rPr lang="es-MX" sz="2000" dirty="0" smtClean="0"/>
              <a:t>Para que la relación entre el Presidente y el Congreso sea transparente y efectiva, las elecciones parlamentarias se realizan cada dos años. Estas elecciones reciben el nombre de "elecciones de medio termino", ya que coinciden con la mitad del mandato del Presidente.</a:t>
            </a:r>
            <a:br>
              <a:rPr lang="es-MX" sz="2000" dirty="0" smtClean="0"/>
            </a:br>
            <a:endParaRPr lang="es-MX"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57</TotalTime>
  <Words>161</Words>
  <Application>Microsoft Office PowerPoint</Application>
  <PresentationFormat>Presentación en pantalla (4:3)</PresentationFormat>
  <Paragraphs>8</Paragraphs>
  <Slides>7</Slides>
  <Notes>1</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RÉGIMEN PRESIDENCIAL Y RÉGIMEN PARLAMENTARIO</vt:lpstr>
      <vt:lpstr>Diapositiva 2</vt:lpstr>
      <vt:lpstr>Diapositiva 3</vt:lpstr>
      <vt:lpstr>En el régimen parlamentario:</vt:lpstr>
      <vt:lpstr>PRESIDENCIAL</vt:lpstr>
      <vt:lpstr>División de poderes</vt:lpstr>
      <vt:lpstr>El presidente es el jefe de Estado Además del Congreso y el Presidente, la Suprema Corte también tiene una parte importante del poder estatal (ésta se encarga de los aspectos judiciales). El Presidente es elegido para ejercer durante un período de cuatro años, con la posibilidad de ser reelegido (esta elección se lleva a cabo mediante el sufragio indirecto, el cual se ejerce a través los colegios electorales). La figura del Ejecutivo es el Presidente (en este régimen no existe la figura del ministro), lo que no quiere decir que el Presidente gobierne solo, pues está rodeado por miembros del gobierno que lo ayudan, los cuales reciben el nombre de Secretarios de Estado. Estos funcionarios no deben responder ante el Congreso, lo que hace que no se puedan utilizar medios de censura ni de interpelación. Para que la relación entre el Presidente y el Congreso sea transparente y efectiva, las elecciones parlamentarias se realizan cada dos años. Estas elecciones reciben el nombre de "elecciones de medio termino", ya que coinciden con la mitad del mandato del Presidente.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RÉGIMEN PRESIDENCIAL Y RÉGIMEN PARLAMENTARIO</dc:title>
  <dc:creator>Andrea</dc:creator>
  <cp:lastModifiedBy>Andrea</cp:lastModifiedBy>
  <cp:revision>6</cp:revision>
  <dcterms:created xsi:type="dcterms:W3CDTF">2013-07-08T15:46:50Z</dcterms:created>
  <dcterms:modified xsi:type="dcterms:W3CDTF">2013-07-10T18:00:38Z</dcterms:modified>
</cp:coreProperties>
</file>