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Default Extension="bin" ContentType="application/vnd.openxmlformats-officedocument.oleObject"/>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12"/>
  </p:notesMasterIdLst>
  <p:sldIdLst>
    <p:sldId id="256" r:id="rId2"/>
    <p:sldId id="257" r:id="rId3"/>
    <p:sldId id="258" r:id="rId4"/>
    <p:sldId id="260" r:id="rId5"/>
    <p:sldId id="259" r:id="rId6"/>
    <p:sldId id="261" r:id="rId7"/>
    <p:sldId id="265" r:id="rId8"/>
    <p:sldId id="262" r:id="rId9"/>
    <p:sldId id="264" r:id="rId10"/>
    <p:sldId id="263" r:id="rId11"/>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4" d="100"/>
          <a:sy n="74" d="100"/>
        </p:scale>
        <p:origin x="-1044"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60" d="100"/>
          <a:sy n="60" d="100"/>
        </p:scale>
        <p:origin x="-2538" y="-78"/>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6.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0.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MX"/>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38F88D7-8C5B-4A20-B220-DAD0FEBF9C40}" type="datetimeFigureOut">
              <a:rPr lang="es-MX" smtClean="0"/>
              <a:pPr/>
              <a:t>16/07/2013</a:t>
            </a:fld>
            <a:endParaRPr lang="es-MX"/>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MX"/>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MX"/>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DC41197-3B98-41B0-AF27-522D71A4B24E}" type="slidenum">
              <a:rPr lang="es-MX" smtClean="0"/>
              <a:pPr/>
              <a:t>‹Nº›</a:t>
            </a:fld>
            <a:endParaRPr lang="es-MX"/>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a:p>
        </p:txBody>
      </p:sp>
      <p:sp>
        <p:nvSpPr>
          <p:cNvPr id="4" name="3 Marcador de número de diapositiva"/>
          <p:cNvSpPr>
            <a:spLocks noGrp="1"/>
          </p:cNvSpPr>
          <p:nvPr>
            <p:ph type="sldNum" sz="quarter" idx="10"/>
          </p:nvPr>
        </p:nvSpPr>
        <p:spPr/>
        <p:txBody>
          <a:bodyPr/>
          <a:lstStyle/>
          <a:p>
            <a:fld id="{1DC41197-3B98-41B0-AF27-522D71A4B24E}" type="slidenum">
              <a:rPr lang="es-MX" smtClean="0"/>
              <a:pPr/>
              <a:t>1</a:t>
            </a:fld>
            <a:endParaRPr lang="es-MX"/>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28" name="27 Marcador de fecha"/>
          <p:cNvSpPr>
            <a:spLocks noGrp="1"/>
          </p:cNvSpPr>
          <p:nvPr>
            <p:ph type="dt" sz="half" idx="10"/>
          </p:nvPr>
        </p:nvSpPr>
        <p:spPr/>
        <p:txBody>
          <a:bodyPr/>
          <a:lstStyle>
            <a:extLst/>
          </a:lstStyle>
          <a:p>
            <a:fld id="{AB17FAAA-7CC5-4D90-8F1F-73D05E148012}" type="datetimeFigureOut">
              <a:rPr lang="es-MX" smtClean="0"/>
              <a:pPr/>
              <a:t>16/07/2013</a:t>
            </a:fld>
            <a:endParaRPr lang="es-MX"/>
          </a:p>
        </p:txBody>
      </p:sp>
      <p:sp>
        <p:nvSpPr>
          <p:cNvPr id="17" name="16 Marcador de pie de página"/>
          <p:cNvSpPr>
            <a:spLocks noGrp="1"/>
          </p:cNvSpPr>
          <p:nvPr>
            <p:ph type="ftr" sz="quarter" idx="11"/>
          </p:nvPr>
        </p:nvSpPr>
        <p:spPr/>
        <p:txBody>
          <a:bodyPr/>
          <a:lstStyle>
            <a:extLst/>
          </a:lstStyle>
          <a:p>
            <a:endParaRPr lang="es-MX"/>
          </a:p>
        </p:txBody>
      </p:sp>
      <p:sp>
        <p:nvSpPr>
          <p:cNvPr id="29" name="28 Marcador de número de diapositiva"/>
          <p:cNvSpPr>
            <a:spLocks noGrp="1"/>
          </p:cNvSpPr>
          <p:nvPr>
            <p:ph type="sldNum" sz="quarter" idx="12"/>
          </p:nvPr>
        </p:nvSpPr>
        <p:spPr/>
        <p:txBody>
          <a:bodyPr/>
          <a:lstStyle>
            <a:extLst/>
          </a:lstStyle>
          <a:p>
            <a:fld id="{EB8EAFC4-D757-4E06-9C97-C60488DC9EAA}" type="slidenum">
              <a:rPr lang="es-MX" smtClean="0"/>
              <a:pPr/>
              <a:t>‹Nº›</a:t>
            </a:fld>
            <a:endParaRPr lang="es-MX"/>
          </a:p>
        </p:txBody>
      </p:sp>
      <p:sp>
        <p:nvSpPr>
          <p:cNvPr id="32" name="31 Rectángulo"/>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9" name="38 Rectángulo"/>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0" name="39 Rectángulo"/>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1" name="40 Rectángulo"/>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42" name="41 Rectángulo"/>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7 Título"/>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kumimoji="0" lang="es-ES" smtClean="0"/>
              <a:t>Haga clic para modificar el estilo de título del patrón</a:t>
            </a:r>
            <a:endParaRPr kumimoji="0" lang="en-US"/>
          </a:p>
        </p:txBody>
      </p:sp>
      <p:sp>
        <p:nvSpPr>
          <p:cNvPr id="9" name="8 Subtítulo"/>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s-ES" smtClean="0"/>
              <a:t>Haga clic para modificar el estilo de subtítulo del patrón</a:t>
            </a:r>
            <a:endParaRPr kumimoji="0" lang="en-US"/>
          </a:p>
        </p:txBody>
      </p:sp>
      <p:sp>
        <p:nvSpPr>
          <p:cNvPr id="56" name="55 Rectángulo"/>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5" name="64 Rectángulo"/>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6" name="65 Rectángulo"/>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7" name="66 Rectángulo"/>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AB17FAAA-7CC5-4D90-8F1F-73D05E148012}" type="datetimeFigureOut">
              <a:rPr lang="es-MX" smtClean="0"/>
              <a:pPr/>
              <a:t>16/07/2013</a:t>
            </a:fld>
            <a:endParaRPr lang="es-MX"/>
          </a:p>
        </p:txBody>
      </p:sp>
      <p:sp>
        <p:nvSpPr>
          <p:cNvPr id="5" name="4 Marcador de pie de página"/>
          <p:cNvSpPr>
            <a:spLocks noGrp="1"/>
          </p:cNvSpPr>
          <p:nvPr>
            <p:ph type="ftr" sz="quarter" idx="11"/>
          </p:nvPr>
        </p:nvSpPr>
        <p:spPr/>
        <p:txBody>
          <a:bodyPr/>
          <a:lstStyle>
            <a:extLst/>
          </a:lstStyle>
          <a:p>
            <a:endParaRPr lang="es-MX"/>
          </a:p>
        </p:txBody>
      </p:sp>
      <p:sp>
        <p:nvSpPr>
          <p:cNvPr id="6" name="5 Marcador de número de diapositiva"/>
          <p:cNvSpPr>
            <a:spLocks noGrp="1"/>
          </p:cNvSpPr>
          <p:nvPr>
            <p:ph type="sldNum" sz="quarter" idx="12"/>
          </p:nvPr>
        </p:nvSpPr>
        <p:spPr/>
        <p:txBody>
          <a:bodyPr/>
          <a:lstStyle>
            <a:extLst/>
          </a:lstStyle>
          <a:p>
            <a:fld id="{EB8EAFC4-D757-4E06-9C97-C60488DC9EAA}" type="slidenum">
              <a:rPr lang="es-MX" smtClean="0"/>
              <a:pPr/>
              <a:t>‹Nº›</a:t>
            </a:fld>
            <a:endParaRPr lang="es-MX"/>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9"/>
            <a:ext cx="1981200" cy="5851525"/>
          </a:xfrm>
        </p:spPr>
        <p:txBody>
          <a:bodyPr vert="eaVert" anchor="ctr"/>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609600" y="274639"/>
            <a:ext cx="5867400" cy="5851525"/>
          </a:xfrm>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AB17FAAA-7CC5-4D90-8F1F-73D05E148012}" type="datetimeFigureOut">
              <a:rPr lang="es-MX" smtClean="0"/>
              <a:pPr/>
              <a:t>16/07/2013</a:t>
            </a:fld>
            <a:endParaRPr lang="es-MX"/>
          </a:p>
        </p:txBody>
      </p:sp>
      <p:sp>
        <p:nvSpPr>
          <p:cNvPr id="5" name="4 Marcador de pie de página"/>
          <p:cNvSpPr>
            <a:spLocks noGrp="1"/>
          </p:cNvSpPr>
          <p:nvPr>
            <p:ph type="ftr" sz="quarter" idx="11"/>
          </p:nvPr>
        </p:nvSpPr>
        <p:spPr/>
        <p:txBody>
          <a:bodyPr/>
          <a:lstStyle>
            <a:extLst/>
          </a:lstStyle>
          <a:p>
            <a:endParaRPr lang="es-MX"/>
          </a:p>
        </p:txBody>
      </p:sp>
      <p:sp>
        <p:nvSpPr>
          <p:cNvPr id="6" name="5 Marcador de número de diapositiva"/>
          <p:cNvSpPr>
            <a:spLocks noGrp="1"/>
          </p:cNvSpPr>
          <p:nvPr>
            <p:ph type="sldNum" sz="quarter" idx="12"/>
          </p:nvPr>
        </p:nvSpPr>
        <p:spPr/>
        <p:txBody>
          <a:bodyPr/>
          <a:lstStyle>
            <a:extLst/>
          </a:lstStyle>
          <a:p>
            <a:fld id="{EB8EAFC4-D757-4E06-9C97-C60488DC9EAA}" type="slidenum">
              <a:rPr lang="es-MX" smtClean="0"/>
              <a:pPr/>
              <a:t>‹Nº›</a:t>
            </a:fld>
            <a:endParaRPr lang="es-MX"/>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p:txBody>
          <a:bodyPr/>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AB17FAAA-7CC5-4D90-8F1F-73D05E148012}" type="datetimeFigureOut">
              <a:rPr lang="es-MX" smtClean="0"/>
              <a:pPr/>
              <a:t>16/07/2013</a:t>
            </a:fld>
            <a:endParaRPr lang="es-MX"/>
          </a:p>
        </p:txBody>
      </p:sp>
      <p:sp>
        <p:nvSpPr>
          <p:cNvPr id="5" name="4 Marcador de pie de página"/>
          <p:cNvSpPr>
            <a:spLocks noGrp="1"/>
          </p:cNvSpPr>
          <p:nvPr>
            <p:ph type="ftr" sz="quarter" idx="11"/>
          </p:nvPr>
        </p:nvSpPr>
        <p:spPr/>
        <p:txBody>
          <a:bodyPr/>
          <a:lstStyle>
            <a:extLst/>
          </a:lstStyle>
          <a:p>
            <a:endParaRPr lang="es-MX"/>
          </a:p>
        </p:txBody>
      </p:sp>
      <p:sp>
        <p:nvSpPr>
          <p:cNvPr id="6" name="5 Marcador de número de diapositiva"/>
          <p:cNvSpPr>
            <a:spLocks noGrp="1"/>
          </p:cNvSpPr>
          <p:nvPr>
            <p:ph type="sldNum" sz="quarter" idx="12"/>
          </p:nvPr>
        </p:nvSpPr>
        <p:spPr/>
        <p:txBody>
          <a:bodyPr/>
          <a:lstStyle>
            <a:extLst/>
          </a:lstStyle>
          <a:p>
            <a:fld id="{EB8EAFC4-D757-4E06-9C97-C60488DC9EAA}" type="slidenum">
              <a:rPr lang="es-MX" smtClean="0"/>
              <a:pPr/>
              <a:t>‹Nº›</a:t>
            </a:fld>
            <a:endParaRPr lang="es-MX"/>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14" name="13 Forma libre"/>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5" name="14 Forma libre"/>
          <p:cNvSpPr>
            <a:spLocks/>
          </p:cNvSpPr>
          <p:nvPr/>
        </p:nvSpPr>
        <p:spPr bwMode="auto">
          <a:xfrm>
            <a:off x="373966" y="0"/>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3" name="12 Forma libre"/>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6" name="15 Forma libre"/>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7" name="16 Forma libre"/>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8" name="17 Forma libre"/>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9" name="18 Forma libre"/>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0" name="19 Forma libre"/>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1" name="20 Forma libre"/>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2" name="21 Forma libre"/>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3" name="22 Forma libre"/>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4" name="23 Forma libre"/>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5" name="24 Forma libre"/>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6" name="25 Forma libre"/>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7" name="26 Forma libre"/>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3" name="2 Marcador de texto"/>
          <p:cNvSpPr>
            <a:spLocks noGrp="1"/>
          </p:cNvSpPr>
          <p:nvPr>
            <p:ph type="body" idx="1"/>
          </p:nvPr>
        </p:nvSpPr>
        <p:spPr>
          <a:xfrm>
            <a:off x="706902"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extLst/>
          </a:lstStyle>
          <a:p>
            <a:fld id="{AB17FAAA-7CC5-4D90-8F1F-73D05E148012}" type="datetimeFigureOut">
              <a:rPr lang="es-MX" smtClean="0"/>
              <a:pPr/>
              <a:t>16/07/2013</a:t>
            </a:fld>
            <a:endParaRPr lang="es-MX"/>
          </a:p>
        </p:txBody>
      </p:sp>
      <p:sp>
        <p:nvSpPr>
          <p:cNvPr id="5" name="4 Marcador de pie de página"/>
          <p:cNvSpPr>
            <a:spLocks noGrp="1"/>
          </p:cNvSpPr>
          <p:nvPr>
            <p:ph type="ftr" sz="quarter" idx="11"/>
          </p:nvPr>
        </p:nvSpPr>
        <p:spPr/>
        <p:txBody>
          <a:bodyPr/>
          <a:lstStyle>
            <a:extLst/>
          </a:lstStyle>
          <a:p>
            <a:endParaRPr lang="es-MX"/>
          </a:p>
        </p:txBody>
      </p:sp>
      <p:sp>
        <p:nvSpPr>
          <p:cNvPr id="6" name="5 Marcador de número de diapositiva"/>
          <p:cNvSpPr>
            <a:spLocks noGrp="1"/>
          </p:cNvSpPr>
          <p:nvPr>
            <p:ph type="sldNum" sz="quarter" idx="12"/>
          </p:nvPr>
        </p:nvSpPr>
        <p:spPr/>
        <p:txBody>
          <a:bodyPr/>
          <a:lstStyle>
            <a:extLst/>
          </a:lstStyle>
          <a:p>
            <a:fld id="{EB8EAFC4-D757-4E06-9C97-C60488DC9EAA}" type="slidenum">
              <a:rPr lang="es-MX" smtClean="0"/>
              <a:pPr/>
              <a:t>‹Nº›</a:t>
            </a:fld>
            <a:endParaRPr lang="es-MX"/>
          </a:p>
        </p:txBody>
      </p:sp>
      <p:sp>
        <p:nvSpPr>
          <p:cNvPr id="7" name="6 Rectángulo"/>
          <p:cNvSpPr/>
          <p:nvPr/>
        </p:nvSpPr>
        <p:spPr>
          <a:xfrm>
            <a:off x="363160" y="402264"/>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Título"/>
          <p:cNvSpPr>
            <a:spLocks noGrp="1"/>
          </p:cNvSpPr>
          <p:nvPr>
            <p:ph type="title"/>
          </p:nvPr>
        </p:nvSpPr>
        <p:spPr>
          <a:xfrm>
            <a:off x="706902" y="512064"/>
            <a:ext cx="8156448" cy="777240"/>
          </a:xfrm>
        </p:spPr>
        <p:txBody>
          <a:bodyPr tIns="64008"/>
          <a:lstStyle>
            <a:lvl1pPr algn="l">
              <a:buNone/>
              <a:defRPr sz="3800" b="0" cap="none" spc="-150" baseline="0"/>
            </a:lvl1pPr>
            <a:extLst/>
          </a:lstStyle>
          <a:p>
            <a:r>
              <a:rPr kumimoji="0" lang="es-ES" smtClean="0"/>
              <a:t>Haga clic para modificar el estilo de título del patrón</a:t>
            </a:r>
            <a:endParaRPr kumimoji="0" lang="en-US"/>
          </a:p>
        </p:txBody>
      </p:sp>
      <p:sp>
        <p:nvSpPr>
          <p:cNvPr id="8" name="7 Rectángulo"/>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8 Rectángulo"/>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9 Rectángulo"/>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10 Rectángulo"/>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11 Rectángulo"/>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512064"/>
            <a:ext cx="8229600" cy="914400"/>
          </a:xfrm>
        </p:spPr>
        <p:txBody>
          <a:bodyPr/>
          <a:lstStyle>
            <a:extLst/>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extLst/>
          </a:lstStyle>
          <a:p>
            <a:fld id="{AB17FAAA-7CC5-4D90-8F1F-73D05E148012}" type="datetimeFigureOut">
              <a:rPr lang="es-MX" smtClean="0"/>
              <a:pPr/>
              <a:t>16/07/2013</a:t>
            </a:fld>
            <a:endParaRPr lang="es-MX"/>
          </a:p>
        </p:txBody>
      </p:sp>
      <p:sp>
        <p:nvSpPr>
          <p:cNvPr id="6" name="5 Marcador de pie de página"/>
          <p:cNvSpPr>
            <a:spLocks noGrp="1"/>
          </p:cNvSpPr>
          <p:nvPr>
            <p:ph type="ftr" sz="quarter" idx="11"/>
          </p:nvPr>
        </p:nvSpPr>
        <p:spPr/>
        <p:txBody>
          <a:bodyPr/>
          <a:lstStyle>
            <a:extLst/>
          </a:lstStyle>
          <a:p>
            <a:endParaRPr lang="es-MX"/>
          </a:p>
        </p:txBody>
      </p:sp>
      <p:sp>
        <p:nvSpPr>
          <p:cNvPr id="7" name="6 Marcador de número de diapositiva"/>
          <p:cNvSpPr>
            <a:spLocks noGrp="1"/>
          </p:cNvSpPr>
          <p:nvPr>
            <p:ph type="sldNum" sz="quarter" idx="12"/>
          </p:nvPr>
        </p:nvSpPr>
        <p:spPr/>
        <p:txBody>
          <a:bodyPr/>
          <a:lstStyle>
            <a:extLst/>
          </a:lstStyle>
          <a:p>
            <a:fld id="{EB8EAFC4-D757-4E06-9C97-C60488DC9EAA}" type="slidenum">
              <a:rPr lang="es-MX" smtClean="0"/>
              <a:pPr/>
              <a:t>‹Nº›</a:t>
            </a:fld>
            <a:endParaRPr lang="es-MX"/>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5" name="24 Rectángulo"/>
          <p:cNvSpPr/>
          <p:nvPr/>
        </p:nvSpPr>
        <p:spPr>
          <a:xfrm>
            <a:off x="0" y="402265"/>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Título"/>
          <p:cNvSpPr>
            <a:spLocks noGrp="1"/>
          </p:cNvSpPr>
          <p:nvPr>
            <p:ph type="title"/>
          </p:nvPr>
        </p:nvSpPr>
        <p:spPr>
          <a:xfrm>
            <a:off x="504824" y="512064"/>
            <a:ext cx="7772400" cy="914400"/>
          </a:xfrm>
        </p:spPr>
        <p:txBody>
          <a:bodyPr anchor="t"/>
          <a:lstStyle>
            <a:lvl1pPr>
              <a:defRPr sz="4000"/>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extLst/>
          </a:lstStyle>
          <a:p>
            <a:fld id="{AB17FAAA-7CC5-4D90-8F1F-73D05E148012}" type="datetimeFigureOut">
              <a:rPr lang="es-MX" smtClean="0"/>
              <a:pPr/>
              <a:t>16/07/2013</a:t>
            </a:fld>
            <a:endParaRPr lang="es-MX"/>
          </a:p>
        </p:txBody>
      </p:sp>
      <p:sp>
        <p:nvSpPr>
          <p:cNvPr id="8" name="7 Marcador de pie de página"/>
          <p:cNvSpPr>
            <a:spLocks noGrp="1"/>
          </p:cNvSpPr>
          <p:nvPr>
            <p:ph type="ftr" sz="quarter" idx="11"/>
          </p:nvPr>
        </p:nvSpPr>
        <p:spPr/>
        <p:txBody>
          <a:bodyPr/>
          <a:lstStyle>
            <a:extLst/>
          </a:lstStyle>
          <a:p>
            <a:endParaRPr lang="es-MX"/>
          </a:p>
        </p:txBody>
      </p:sp>
      <p:sp>
        <p:nvSpPr>
          <p:cNvPr id="9" name="8 Marcador de número de diapositiva"/>
          <p:cNvSpPr>
            <a:spLocks noGrp="1"/>
          </p:cNvSpPr>
          <p:nvPr>
            <p:ph type="sldNum" sz="quarter" idx="12"/>
          </p:nvPr>
        </p:nvSpPr>
        <p:spPr/>
        <p:txBody>
          <a:bodyPr/>
          <a:lstStyle>
            <a:extLst/>
          </a:lstStyle>
          <a:p>
            <a:fld id="{EB8EAFC4-D757-4E06-9C97-C60488DC9EAA}" type="slidenum">
              <a:rPr lang="es-MX" smtClean="0"/>
              <a:pPr/>
              <a:t>‹Nº›</a:t>
            </a:fld>
            <a:endParaRPr lang="es-MX"/>
          </a:p>
        </p:txBody>
      </p:sp>
      <p:sp>
        <p:nvSpPr>
          <p:cNvPr id="16" name="15 Rectángulo"/>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7" name="16 Rectángulo"/>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8" name="17 Rectángulo"/>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9" name="18 Rectángulo"/>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0" name="19 Rectángulo"/>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1" name="20 Rectángulo"/>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21 Rectángulo"/>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9" name="28 Rectángulo"/>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0" name="29 Rectángulo"/>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914400" y="512064"/>
            <a:ext cx="7772400" cy="914400"/>
          </a:xfrm>
        </p:spPr>
        <p:txBody>
          <a:bodyPr/>
          <a:lstStyle>
            <a:lvl1pPr>
              <a:defRPr sz="4000" cap="none" baseline="0"/>
            </a:lvl1pPr>
            <a:extLst/>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extLst/>
          </a:lstStyle>
          <a:p>
            <a:fld id="{AB17FAAA-7CC5-4D90-8F1F-73D05E148012}" type="datetimeFigureOut">
              <a:rPr lang="es-MX" smtClean="0"/>
              <a:pPr/>
              <a:t>16/07/2013</a:t>
            </a:fld>
            <a:endParaRPr lang="es-MX"/>
          </a:p>
        </p:txBody>
      </p:sp>
      <p:sp>
        <p:nvSpPr>
          <p:cNvPr id="4" name="3 Marcador de pie de página"/>
          <p:cNvSpPr>
            <a:spLocks noGrp="1"/>
          </p:cNvSpPr>
          <p:nvPr>
            <p:ph type="ftr" sz="quarter" idx="11"/>
          </p:nvPr>
        </p:nvSpPr>
        <p:spPr/>
        <p:txBody>
          <a:bodyPr/>
          <a:lstStyle>
            <a:extLst/>
          </a:lstStyle>
          <a:p>
            <a:endParaRPr lang="es-MX"/>
          </a:p>
        </p:txBody>
      </p:sp>
      <p:sp>
        <p:nvSpPr>
          <p:cNvPr id="5" name="4 Marcador de número de diapositiva"/>
          <p:cNvSpPr>
            <a:spLocks noGrp="1"/>
          </p:cNvSpPr>
          <p:nvPr>
            <p:ph type="sldNum" sz="quarter" idx="12"/>
          </p:nvPr>
        </p:nvSpPr>
        <p:spPr/>
        <p:txBody>
          <a:bodyPr/>
          <a:lstStyle>
            <a:extLst/>
          </a:lstStyle>
          <a:p>
            <a:fld id="{EB8EAFC4-D757-4E06-9C97-C60488DC9EAA}" type="slidenum">
              <a:rPr lang="es-MX" smtClean="0"/>
              <a:pPr/>
              <a:t>‹Nº›</a:t>
            </a:fld>
            <a:endParaRPr lang="es-MX"/>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extLst/>
          </a:lstStyle>
          <a:p>
            <a:fld id="{AB17FAAA-7CC5-4D90-8F1F-73D05E148012}" type="datetimeFigureOut">
              <a:rPr lang="es-MX" smtClean="0"/>
              <a:pPr/>
              <a:t>16/07/2013</a:t>
            </a:fld>
            <a:endParaRPr lang="es-MX"/>
          </a:p>
        </p:txBody>
      </p:sp>
      <p:sp>
        <p:nvSpPr>
          <p:cNvPr id="3" name="2 Marcador de pie de página"/>
          <p:cNvSpPr>
            <a:spLocks noGrp="1"/>
          </p:cNvSpPr>
          <p:nvPr>
            <p:ph type="ftr" sz="quarter" idx="11"/>
          </p:nvPr>
        </p:nvSpPr>
        <p:spPr/>
        <p:txBody>
          <a:bodyPr/>
          <a:lstStyle>
            <a:extLst/>
          </a:lstStyle>
          <a:p>
            <a:endParaRPr lang="es-MX"/>
          </a:p>
        </p:txBody>
      </p:sp>
      <p:sp>
        <p:nvSpPr>
          <p:cNvPr id="4" name="3 Marcador de número de diapositiva"/>
          <p:cNvSpPr>
            <a:spLocks noGrp="1"/>
          </p:cNvSpPr>
          <p:nvPr>
            <p:ph type="sldNum" sz="quarter" idx="12"/>
          </p:nvPr>
        </p:nvSpPr>
        <p:spPr/>
        <p:txBody>
          <a:bodyPr/>
          <a:lstStyle>
            <a:extLst/>
          </a:lstStyle>
          <a:p>
            <a:fld id="{EB8EAFC4-D757-4E06-9C97-C60488DC9EAA}" type="slidenum">
              <a:rPr lang="es-MX" smtClean="0"/>
              <a:pPr/>
              <a:t>‹Nº›</a:t>
            </a:fld>
            <a:endParaRPr lang="es-MX"/>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685800" y="273050"/>
            <a:ext cx="8229600" cy="1162050"/>
          </a:xfrm>
        </p:spPr>
        <p:txBody>
          <a:bodyPr anchor="ctr"/>
          <a:lstStyle>
            <a:lvl1pPr algn="l">
              <a:buNone/>
              <a:defRPr sz="3600" b="0"/>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extLst/>
          </a:lstStyle>
          <a:p>
            <a:fld id="{AB17FAAA-7CC5-4D90-8F1F-73D05E148012}" type="datetimeFigureOut">
              <a:rPr lang="es-MX" smtClean="0"/>
              <a:pPr/>
              <a:t>16/07/2013</a:t>
            </a:fld>
            <a:endParaRPr lang="es-MX"/>
          </a:p>
        </p:txBody>
      </p:sp>
      <p:sp>
        <p:nvSpPr>
          <p:cNvPr id="6" name="5 Marcador de pie de página"/>
          <p:cNvSpPr>
            <a:spLocks noGrp="1"/>
          </p:cNvSpPr>
          <p:nvPr>
            <p:ph type="ftr" sz="quarter" idx="11"/>
          </p:nvPr>
        </p:nvSpPr>
        <p:spPr/>
        <p:txBody>
          <a:bodyPr/>
          <a:lstStyle>
            <a:extLst/>
          </a:lstStyle>
          <a:p>
            <a:endParaRPr lang="es-MX"/>
          </a:p>
        </p:txBody>
      </p:sp>
      <p:sp>
        <p:nvSpPr>
          <p:cNvPr id="7" name="6 Marcador de número de diapositiva"/>
          <p:cNvSpPr>
            <a:spLocks noGrp="1"/>
          </p:cNvSpPr>
          <p:nvPr>
            <p:ph type="sldNum" sz="quarter" idx="12"/>
          </p:nvPr>
        </p:nvSpPr>
        <p:spPr/>
        <p:txBody>
          <a:bodyPr/>
          <a:lstStyle>
            <a:extLst/>
          </a:lstStyle>
          <a:p>
            <a:fld id="{EB8EAFC4-D757-4E06-9C97-C60488DC9EAA}" type="slidenum">
              <a:rPr lang="es-MX" smtClean="0"/>
              <a:pPr/>
              <a:t>‹Nº›</a:t>
            </a:fld>
            <a:endParaRPr lang="es-MX"/>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8" name="7 Rectángulo"/>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cxnSp>
        <p:nvCxnSpPr>
          <p:cNvPr id="9" name="8 Conector recto"/>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9 Grupo"/>
          <p:cNvGrpSpPr/>
          <p:nvPr/>
        </p:nvGrpSpPr>
        <p:grpSpPr>
          <a:xfrm rot="5400000">
            <a:off x="8514581" y="1219200"/>
            <a:ext cx="132763" cy="128466"/>
            <a:chOff x="6668087" y="1297746"/>
            <a:chExt cx="161840" cy="156602"/>
          </a:xfrm>
        </p:grpSpPr>
        <p:cxnSp>
          <p:nvCxnSpPr>
            <p:cNvPr id="15" name="14 Conector recto"/>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15 Conector recto"/>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16 Conector recto"/>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1 Título"/>
          <p:cNvSpPr>
            <a:spLocks noGrp="1"/>
          </p:cNvSpPr>
          <p:nvPr>
            <p:ph type="title"/>
          </p:nvPr>
        </p:nvSpPr>
        <p:spPr bwMode="grayWhite">
          <a:xfrm>
            <a:off x="914400" y="441251"/>
            <a:ext cx="6858000" cy="701749"/>
          </a:xfrm>
        </p:spPr>
        <p:txBody>
          <a:bodyPr anchor="b"/>
          <a:lstStyle>
            <a:lvl1pPr algn="l">
              <a:buNone/>
              <a:defRPr sz="2100" b="0"/>
            </a:lvl1pPr>
            <a:extLst/>
          </a:lstStyle>
          <a:p>
            <a:r>
              <a:rPr kumimoji="0" lang="es-ES" smtClean="0"/>
              <a:t>Haga clic para modificar el estilo de título del patrón</a:t>
            </a:r>
            <a:endParaRPr kumimoji="0" lang="en-US"/>
          </a:p>
        </p:txBody>
      </p:sp>
      <p:sp>
        <p:nvSpPr>
          <p:cNvPr id="3" name="2 Marcador de posición de imagen"/>
          <p:cNvSpPr>
            <a:spLocks noGrp="1"/>
          </p:cNvSpPr>
          <p:nvPr>
            <p:ph type="pic" idx="1"/>
          </p:nvPr>
        </p:nvSpPr>
        <p:spPr>
          <a:xfrm>
            <a:off x="368032" y="1893781"/>
            <a:ext cx="8778240" cy="4960144"/>
          </a:xfrm>
          <a:solidFill>
            <a:schemeClr val="bg2"/>
          </a:solidFill>
        </p:spPr>
        <p:txBody>
          <a:bodyPr/>
          <a:lstStyle>
            <a:lvl1pPr marL="0" indent="0">
              <a:buNone/>
              <a:defRPr sz="3200"/>
            </a:lvl1pPr>
            <a:extLst/>
          </a:lstStyle>
          <a:p>
            <a:r>
              <a:rPr kumimoji="0" lang="es-ES" smtClean="0"/>
              <a:t>Haga clic en el icono para agregar una imagen</a:t>
            </a:r>
            <a:endParaRPr kumimoji="0" lang="en-US"/>
          </a:p>
        </p:txBody>
      </p:sp>
      <p:sp>
        <p:nvSpPr>
          <p:cNvPr id="4" name="3 Marcador de texto"/>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eaLnBrk="1" latinLnBrk="0" hangingPunct="1"/>
            <a:r>
              <a:rPr kumimoji="0" lang="es-ES" smtClean="0"/>
              <a:t>Haga clic para modificar el estilo de texto del patrón</a:t>
            </a:r>
          </a:p>
        </p:txBody>
      </p:sp>
      <p:grpSp>
        <p:nvGrpSpPr>
          <p:cNvPr id="14" name="13 Grupo"/>
          <p:cNvGrpSpPr/>
          <p:nvPr/>
        </p:nvGrpSpPr>
        <p:grpSpPr>
          <a:xfrm rot="5400000">
            <a:off x="8666981" y="1371600"/>
            <a:ext cx="132763" cy="128466"/>
            <a:chOff x="6668087" y="1297746"/>
            <a:chExt cx="161840" cy="156602"/>
          </a:xfrm>
        </p:grpSpPr>
        <p:cxnSp>
          <p:nvCxnSpPr>
            <p:cNvPr id="11" name="10 Conector recto"/>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11 Conector recto"/>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12 Conector recto"/>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17 Grupo"/>
          <p:cNvGrpSpPr/>
          <p:nvPr/>
        </p:nvGrpSpPr>
        <p:grpSpPr>
          <a:xfrm rot="5400000">
            <a:off x="8320088" y="1474763"/>
            <a:ext cx="132763" cy="128466"/>
            <a:chOff x="6668087" y="1297746"/>
            <a:chExt cx="161840" cy="156602"/>
          </a:xfrm>
        </p:grpSpPr>
        <p:cxnSp>
          <p:nvCxnSpPr>
            <p:cNvPr id="19" name="18 Conector recto"/>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19 Conector recto"/>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20 Conector recto"/>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4 Marcador de fecha"/>
          <p:cNvSpPr>
            <a:spLocks noGrp="1"/>
          </p:cNvSpPr>
          <p:nvPr>
            <p:ph type="dt" sz="half" idx="10"/>
          </p:nvPr>
        </p:nvSpPr>
        <p:spPr>
          <a:xfrm>
            <a:off x="6477000" y="55499"/>
            <a:ext cx="2133600" cy="365125"/>
          </a:xfrm>
        </p:spPr>
        <p:txBody>
          <a:bodyPr/>
          <a:lstStyle>
            <a:extLst/>
          </a:lstStyle>
          <a:p>
            <a:fld id="{AB17FAAA-7CC5-4D90-8F1F-73D05E148012}" type="datetimeFigureOut">
              <a:rPr lang="es-MX" smtClean="0"/>
              <a:pPr/>
              <a:t>16/07/2013</a:t>
            </a:fld>
            <a:endParaRPr lang="es-MX"/>
          </a:p>
        </p:txBody>
      </p:sp>
      <p:sp>
        <p:nvSpPr>
          <p:cNvPr id="6" name="5 Marcador de pie de página"/>
          <p:cNvSpPr>
            <a:spLocks noGrp="1"/>
          </p:cNvSpPr>
          <p:nvPr>
            <p:ph type="ftr" sz="quarter" idx="11"/>
          </p:nvPr>
        </p:nvSpPr>
        <p:spPr>
          <a:xfrm>
            <a:off x="914400" y="55499"/>
            <a:ext cx="5562600" cy="365125"/>
          </a:xfrm>
        </p:spPr>
        <p:txBody>
          <a:bodyPr/>
          <a:lstStyle>
            <a:extLst/>
          </a:lstStyle>
          <a:p>
            <a:endParaRPr lang="es-MX"/>
          </a:p>
        </p:txBody>
      </p:sp>
      <p:sp>
        <p:nvSpPr>
          <p:cNvPr id="7" name="6 Marcador de número de diapositiva"/>
          <p:cNvSpPr>
            <a:spLocks noGrp="1"/>
          </p:cNvSpPr>
          <p:nvPr>
            <p:ph type="sldNum" sz="quarter" idx="12"/>
          </p:nvPr>
        </p:nvSpPr>
        <p:spPr>
          <a:xfrm>
            <a:off x="8610600" y="55499"/>
            <a:ext cx="457200" cy="365125"/>
          </a:xfrm>
        </p:spPr>
        <p:txBody>
          <a:bodyPr/>
          <a:lstStyle>
            <a:extLst/>
          </a:lstStyle>
          <a:p>
            <a:fld id="{EB8EAFC4-D757-4E06-9C97-C60488DC9EAA}" type="slidenum">
              <a:rPr lang="es-MX" smtClean="0"/>
              <a:pPr/>
              <a:t>‹Nº›</a:t>
            </a:fld>
            <a:endParaRPr lang="es-MX"/>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6 Rectángulo"/>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7 Rectángulo"/>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8 Rectángulo"/>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9 Rectángulo"/>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10 Rectángulo"/>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11 Rectángulo"/>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5" name="14 Rectángulo"/>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6" name="15 Rectángulo"/>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7" name="16 Rectángulo"/>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21 Marcador de título"/>
          <p:cNvSpPr>
            <a:spLocks noGrp="1"/>
          </p:cNvSpPr>
          <p:nvPr>
            <p:ph type="title"/>
          </p:nvPr>
        </p:nvSpPr>
        <p:spPr>
          <a:xfrm>
            <a:off x="914400" y="512064"/>
            <a:ext cx="7772400" cy="914400"/>
          </a:xfrm>
          <a:prstGeom prst="rect">
            <a:avLst/>
          </a:prstGeom>
        </p:spPr>
        <p:txBody>
          <a:bodyPr vert="horz" anchor="t">
            <a:noAutofit/>
          </a:bodyPr>
          <a:lstStyle>
            <a:extLst/>
          </a:lstStyle>
          <a:p>
            <a:r>
              <a:rPr kumimoji="0" lang="es-ES" smtClean="0"/>
              <a:t>Haga clic para modificar el estilo de título del patrón</a:t>
            </a:r>
            <a:endParaRPr kumimoji="0" lang="en-US"/>
          </a:p>
        </p:txBody>
      </p:sp>
      <p:sp>
        <p:nvSpPr>
          <p:cNvPr id="13" name="12 Marcador de texto"/>
          <p:cNvSpPr>
            <a:spLocks noGrp="1"/>
          </p:cNvSpPr>
          <p:nvPr>
            <p:ph type="body" idx="1"/>
          </p:nvPr>
        </p:nvSpPr>
        <p:spPr>
          <a:xfrm>
            <a:off x="914400" y="1783560"/>
            <a:ext cx="7772400" cy="4572000"/>
          </a:xfrm>
          <a:prstGeom prst="rect">
            <a:avLst/>
          </a:prstGeom>
        </p:spPr>
        <p:txBody>
          <a:bodyPr vert="horz">
            <a:normAutofit/>
          </a:bodyPr>
          <a:lstStyle>
            <a:extLst/>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4" name="13 Marcador de fecha"/>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extLst/>
          </a:lstStyle>
          <a:p>
            <a:fld id="{AB17FAAA-7CC5-4D90-8F1F-73D05E148012}" type="datetimeFigureOut">
              <a:rPr lang="es-MX" smtClean="0"/>
              <a:pPr/>
              <a:t>16/07/2013</a:t>
            </a:fld>
            <a:endParaRPr lang="es-MX"/>
          </a:p>
        </p:txBody>
      </p:sp>
      <p:sp>
        <p:nvSpPr>
          <p:cNvPr id="3" name="2 Marcador de pie de página"/>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extLst/>
          </a:lstStyle>
          <a:p>
            <a:endParaRPr lang="es-MX"/>
          </a:p>
        </p:txBody>
      </p:sp>
      <p:sp>
        <p:nvSpPr>
          <p:cNvPr id="23" name="22 Marcador de número de diapositiva"/>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extLst/>
          </a:lstStyle>
          <a:p>
            <a:fld id="{EB8EAFC4-D757-4E06-9C97-C60488DC9EAA}" type="slidenum">
              <a:rPr lang="es-MX" smtClean="0"/>
              <a:pPr/>
              <a:t>‹Nº›</a:t>
            </a:fld>
            <a:endParaRPr lang="es-MX"/>
          </a:p>
        </p:txBody>
      </p:sp>
    </p:spTree>
  </p:cSld>
  <p:clrMap bg1="dk1" tx1="lt1" bg2="dk2" tx2="lt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4000" kern="1200" spc="-100" baseline="0">
          <a:solidFill>
            <a:schemeClr val="tx2">
              <a:satMod val="200000"/>
            </a:schemeClr>
          </a:solidFill>
          <a:latin typeface="+mj-lt"/>
          <a:ea typeface="+mj-ea"/>
          <a:cs typeface="+mj-cs"/>
        </a:defRPr>
      </a:lvl1pPr>
      <a:extLst/>
    </p:titleStyle>
    <p:bodyStyle>
      <a:lvl1pPr marL="411480" indent="-342900" algn="l" rtl="0"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gif"/><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8.xml"/><Relationship Id="rId5" Type="http://schemas.openxmlformats.org/officeDocument/2006/relationships/image" Target="../media/image11.jpeg"/><Relationship Id="rId4" Type="http://schemas.openxmlformats.org/officeDocument/2006/relationships/image" Target="../media/image10.jpeg"/></Relationships>
</file>

<file path=ppt/slides/_rels/slide6.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jpeg"/><Relationship Id="rId1" Type="http://schemas.openxmlformats.org/officeDocument/2006/relationships/slideLayout" Target="../slideLayouts/slideLayout8.xml"/><Relationship Id="rId5" Type="http://schemas.openxmlformats.org/officeDocument/2006/relationships/image" Target="../media/image15.jpeg"/><Relationship Id="rId4" Type="http://schemas.openxmlformats.org/officeDocument/2006/relationships/image" Target="../media/image14.jpeg"/></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s>
</file>

<file path=ppt/slides/_rels/slide8.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image" Target="../media/image17.jpeg"/><Relationship Id="rId1" Type="http://schemas.openxmlformats.org/officeDocument/2006/relationships/slideLayout" Target="../slideLayouts/slideLayout8.xml"/><Relationship Id="rId4" Type="http://schemas.openxmlformats.org/officeDocument/2006/relationships/image" Target="../media/image19.jpeg"/></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7.xml"/><Relationship Id="rId1" Type="http://schemas.openxmlformats.org/officeDocument/2006/relationships/vmlDrawing" Target="../drawings/vmlDrawing2.v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827584" y="476672"/>
            <a:ext cx="7772400" cy="1470025"/>
          </a:xfrm>
        </p:spPr>
        <p:txBody>
          <a:bodyPr>
            <a:normAutofit/>
          </a:bodyPr>
          <a:lstStyle/>
          <a:p>
            <a:pPr algn="ctr"/>
            <a:r>
              <a:rPr lang="es-MX" sz="5400" b="1" dirty="0" smtClean="0"/>
              <a:t>EL CICLO ECONÓMICO</a:t>
            </a:r>
            <a:endParaRPr lang="es-MX" sz="5400" b="1" dirty="0"/>
          </a:p>
        </p:txBody>
      </p:sp>
      <p:sp>
        <p:nvSpPr>
          <p:cNvPr id="3" name="2 Subtítulo"/>
          <p:cNvSpPr>
            <a:spLocks noGrp="1"/>
          </p:cNvSpPr>
          <p:nvPr>
            <p:ph type="subTitle" idx="1"/>
          </p:nvPr>
        </p:nvSpPr>
        <p:spPr>
          <a:xfrm>
            <a:off x="899592" y="1484784"/>
            <a:ext cx="4320480" cy="4298032"/>
          </a:xfrm>
        </p:spPr>
        <p:txBody>
          <a:bodyPr>
            <a:noAutofit/>
          </a:bodyPr>
          <a:lstStyle/>
          <a:p>
            <a:r>
              <a:rPr lang="es-MX" sz="2800" dirty="0" smtClean="0"/>
              <a:t>Recordemos que los bienes y servicios que se hacen en un país durante un tiempo determinado constituyen su producción. Durante ese tiempo la producción puede aumentar, disminuir o permanecer estable, dando origen a los </a:t>
            </a:r>
            <a:r>
              <a:rPr lang="es-MX" sz="2800" b="1" dirty="0" smtClean="0">
                <a:solidFill>
                  <a:schemeClr val="tx2">
                    <a:lumMod val="50000"/>
                  </a:schemeClr>
                </a:solidFill>
              </a:rPr>
              <a:t>CICLOS ECONÓMICOS</a:t>
            </a:r>
            <a:endParaRPr lang="es-MX" sz="2800" b="1" dirty="0">
              <a:solidFill>
                <a:schemeClr val="tx2">
                  <a:lumMod val="50000"/>
                </a:schemeClr>
              </a:solidFill>
            </a:endParaRPr>
          </a:p>
        </p:txBody>
      </p:sp>
      <p:pic>
        <p:nvPicPr>
          <p:cNvPr id="84996" name="Picture 4" descr="http://2.bp.blogspot.com/-pjsThok7WiU/TcsZoLJ-CHI/AAAAAAAAADI/WvL9oH_bLUs/s1600/recuperacion-economica-para-mitad-2010-v2-nGVYAAZrb4T99pybT285wwdVORlsiIakxdMPkGaa61FL0h3Bfmk8hg%253D%253D-archive.jpg"/>
          <p:cNvPicPr>
            <a:picLocks noChangeAspect="1" noChangeArrowheads="1"/>
          </p:cNvPicPr>
          <p:nvPr/>
        </p:nvPicPr>
        <p:blipFill>
          <a:blip r:embed="rId4" cstate="print"/>
          <a:srcRect/>
          <a:stretch>
            <a:fillRect/>
          </a:stretch>
        </p:blipFill>
        <p:spPr bwMode="auto">
          <a:xfrm>
            <a:off x="5148064" y="1556792"/>
            <a:ext cx="3851920" cy="3888432"/>
          </a:xfrm>
          <a:prstGeom prst="rect">
            <a:avLst/>
          </a:prstGeom>
          <a:noFill/>
        </p:spPr>
      </p:pic>
    </p:spTree>
  </p:cSld>
  <p:clrMapOvr>
    <a:masterClrMapping/>
  </p:clrMapOvr>
  <p:transition spd="slow">
    <p:wipe dir="d"/>
    <p:sndAc>
      <p:stSnd>
        <p:snd r:embed="rId3" name="chimes.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amond(in)">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Título"/>
          <p:cNvSpPr>
            <a:spLocks noGrp="1"/>
          </p:cNvSpPr>
          <p:nvPr>
            <p:ph type="title"/>
          </p:nvPr>
        </p:nvSpPr>
        <p:spPr/>
        <p:txBody>
          <a:bodyPr/>
          <a:lstStyle/>
          <a:p>
            <a:r>
              <a:rPr lang="es-MX" sz="1800" dirty="0" smtClean="0"/>
              <a:t>Relaciona las características de la columna A con las fases del ciclo económico de la columna B. Pueden relacionarse dos o más características con una fase el ciclo económico</a:t>
            </a:r>
            <a:endParaRPr lang="es-MX" sz="1800" dirty="0"/>
          </a:p>
        </p:txBody>
      </p:sp>
      <p:sp>
        <p:nvSpPr>
          <p:cNvPr id="8" name="7 Marcador de texto"/>
          <p:cNvSpPr>
            <a:spLocks noGrp="1"/>
          </p:cNvSpPr>
          <p:nvPr>
            <p:ph type="body" idx="1"/>
          </p:nvPr>
        </p:nvSpPr>
        <p:spPr/>
        <p:txBody>
          <a:bodyPr/>
          <a:lstStyle/>
          <a:p>
            <a:pPr marL="530352" indent="-457200" algn="ctr"/>
            <a:r>
              <a:rPr lang="es-MX" dirty="0" smtClean="0"/>
              <a:t>A</a:t>
            </a:r>
            <a:endParaRPr lang="es-MX" dirty="0"/>
          </a:p>
        </p:txBody>
      </p:sp>
      <p:sp>
        <p:nvSpPr>
          <p:cNvPr id="10" name="9 Marcador de texto"/>
          <p:cNvSpPr>
            <a:spLocks noGrp="1"/>
          </p:cNvSpPr>
          <p:nvPr>
            <p:ph type="body" sz="half" idx="3"/>
          </p:nvPr>
        </p:nvSpPr>
        <p:spPr/>
        <p:txBody>
          <a:bodyPr/>
          <a:lstStyle/>
          <a:p>
            <a:pPr algn="ctr"/>
            <a:r>
              <a:rPr lang="es-MX" dirty="0" smtClean="0"/>
              <a:t>B</a:t>
            </a:r>
            <a:endParaRPr lang="es-MX" dirty="0"/>
          </a:p>
        </p:txBody>
      </p:sp>
      <p:sp>
        <p:nvSpPr>
          <p:cNvPr id="9" name="8 Marcador de contenido"/>
          <p:cNvSpPr>
            <a:spLocks noGrp="1"/>
          </p:cNvSpPr>
          <p:nvPr>
            <p:ph sz="quarter" idx="2"/>
          </p:nvPr>
        </p:nvSpPr>
        <p:spPr/>
        <p:txBody>
          <a:bodyPr/>
          <a:lstStyle/>
          <a:p>
            <a:pPr marL="525780" indent="-457200">
              <a:buFont typeface="+mj-lt"/>
              <a:buAutoNum type="alphaLcPeriod"/>
            </a:pPr>
            <a:r>
              <a:rPr lang="es-MX" dirty="0" smtClean="0"/>
              <a:t>Desempleo</a:t>
            </a:r>
          </a:p>
          <a:p>
            <a:pPr marL="525780" indent="-457200">
              <a:buFont typeface="+mj-lt"/>
              <a:buAutoNum type="alphaLcPeriod"/>
            </a:pPr>
            <a:r>
              <a:rPr lang="es-MX" dirty="0" smtClean="0"/>
              <a:t>Caída de los precios</a:t>
            </a:r>
          </a:p>
          <a:p>
            <a:pPr marL="525780" indent="-457200">
              <a:buFont typeface="+mj-lt"/>
              <a:buAutoNum type="alphaLcPeriod"/>
            </a:pPr>
            <a:r>
              <a:rPr lang="es-MX" dirty="0" smtClean="0"/>
              <a:t>Mayor oferta de productos que demanda</a:t>
            </a:r>
          </a:p>
          <a:p>
            <a:pPr marL="525780" indent="-457200">
              <a:buFont typeface="+mj-lt"/>
              <a:buAutoNum type="alphaLcPeriod"/>
            </a:pPr>
            <a:r>
              <a:rPr lang="es-MX" dirty="0" smtClean="0"/>
              <a:t>Empleo</a:t>
            </a:r>
          </a:p>
          <a:p>
            <a:pPr marL="525780" indent="-457200">
              <a:buFont typeface="+mj-lt"/>
              <a:buAutoNum type="alphaLcPeriod"/>
            </a:pPr>
            <a:r>
              <a:rPr lang="es-MX" dirty="0" smtClean="0"/>
              <a:t>Aumento de  precios</a:t>
            </a:r>
          </a:p>
          <a:p>
            <a:pPr marL="525780" indent="-457200">
              <a:buFont typeface="+mj-lt"/>
              <a:buAutoNum type="alphaLcPeriod"/>
            </a:pPr>
            <a:r>
              <a:rPr lang="es-MX" dirty="0" smtClean="0"/>
              <a:t>Aumento de ventas</a:t>
            </a:r>
          </a:p>
          <a:p>
            <a:pPr marL="525780" indent="-457200">
              <a:buFont typeface="+mj-lt"/>
              <a:buAutoNum type="alphaLcPeriod"/>
            </a:pPr>
            <a:r>
              <a:rPr lang="es-MX" dirty="0" smtClean="0"/>
              <a:t>Inversiones en el sector productivo</a:t>
            </a:r>
            <a:endParaRPr lang="es-MX" dirty="0"/>
          </a:p>
        </p:txBody>
      </p:sp>
      <p:sp>
        <p:nvSpPr>
          <p:cNvPr id="11" name="10 Marcador de contenido"/>
          <p:cNvSpPr>
            <a:spLocks noGrp="1"/>
          </p:cNvSpPr>
          <p:nvPr>
            <p:ph sz="quarter" idx="4"/>
          </p:nvPr>
        </p:nvSpPr>
        <p:spPr/>
        <p:txBody>
          <a:bodyPr/>
          <a:lstStyle/>
          <a:p>
            <a:r>
              <a:rPr lang="es-MX" dirty="0" smtClean="0"/>
              <a:t>FASES</a:t>
            </a:r>
          </a:p>
          <a:p>
            <a:pPr marL="525780" indent="-457200">
              <a:buFont typeface="+mj-lt"/>
              <a:buAutoNum type="arabicPeriod"/>
            </a:pPr>
            <a:r>
              <a:rPr lang="es-MX" dirty="0" smtClean="0"/>
              <a:t>FONDO</a:t>
            </a:r>
          </a:p>
          <a:p>
            <a:pPr marL="525780" indent="-457200">
              <a:buFont typeface="+mj-lt"/>
              <a:buAutoNum type="arabicPeriod"/>
            </a:pPr>
            <a:r>
              <a:rPr lang="es-MX" dirty="0" smtClean="0"/>
              <a:t>RECUPERACIÓN</a:t>
            </a:r>
          </a:p>
          <a:p>
            <a:pPr marL="525780" indent="-457200">
              <a:buFont typeface="+mj-lt"/>
              <a:buAutoNum type="arabicPeriod"/>
            </a:pPr>
            <a:r>
              <a:rPr lang="es-MX" dirty="0" smtClean="0"/>
              <a:t>AUGE</a:t>
            </a:r>
          </a:p>
          <a:p>
            <a:pPr marL="525780" indent="-457200">
              <a:buFont typeface="+mj-lt"/>
              <a:buAutoNum type="arabicPeriod"/>
            </a:pPr>
            <a:r>
              <a:rPr lang="es-MX" dirty="0" smtClean="0"/>
              <a:t>RECESIÓN</a:t>
            </a:r>
            <a:endParaRPr lang="es-MX"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ctrTitle"/>
          </p:nvPr>
        </p:nvSpPr>
        <p:spPr>
          <a:xfrm>
            <a:off x="611560" y="332656"/>
            <a:ext cx="7772400" cy="1368152"/>
          </a:xfrm>
        </p:spPr>
        <p:txBody>
          <a:bodyPr/>
          <a:lstStyle/>
          <a:p>
            <a:r>
              <a:rPr lang="es-MX" dirty="0" smtClean="0"/>
              <a:t>Fases del ciclo económico</a:t>
            </a:r>
            <a:endParaRPr lang="es-MX" dirty="0"/>
          </a:p>
        </p:txBody>
      </p:sp>
      <p:pic>
        <p:nvPicPr>
          <p:cNvPr id="88066" name="Picture 2" descr="http://www.gestiopolis.com/recursos/experto/catsexp/pagans/eco/36/cicloe3.gif"/>
          <p:cNvPicPr>
            <a:picLocks noChangeAspect="1" noChangeArrowheads="1"/>
          </p:cNvPicPr>
          <p:nvPr/>
        </p:nvPicPr>
        <p:blipFill>
          <a:blip r:embed="rId2" cstate="print"/>
          <a:srcRect/>
          <a:stretch>
            <a:fillRect/>
          </a:stretch>
        </p:blipFill>
        <p:spPr bwMode="auto">
          <a:xfrm>
            <a:off x="683568" y="980728"/>
            <a:ext cx="7272808" cy="3240360"/>
          </a:xfrm>
          <a:prstGeom prst="rect">
            <a:avLst/>
          </a:prstGeom>
          <a:noFill/>
        </p:spPr>
      </p:pic>
      <p:pic>
        <p:nvPicPr>
          <p:cNvPr id="88068" name="Picture 4" descr="http://www.monografias.com/trabajos67/economia-politica/image039.jpg"/>
          <p:cNvPicPr>
            <a:picLocks noChangeAspect="1" noChangeArrowheads="1"/>
          </p:cNvPicPr>
          <p:nvPr/>
        </p:nvPicPr>
        <p:blipFill>
          <a:blip r:embed="rId3" cstate="print"/>
          <a:srcRect/>
          <a:stretch>
            <a:fillRect/>
          </a:stretch>
        </p:blipFill>
        <p:spPr bwMode="auto">
          <a:xfrm>
            <a:off x="4139952" y="3933057"/>
            <a:ext cx="5004048" cy="2924944"/>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nodeType="clickEffect">
                                  <p:stCondLst>
                                    <p:cond delay="0"/>
                                  </p:stCondLst>
                                  <p:childTnLst>
                                    <p:animScale>
                                      <p:cBhvr>
                                        <p:cTn id="6" dur="2000" fill="hold"/>
                                        <p:tgtEl>
                                          <p:spTgt spid="88066"/>
                                        </p:tgtEl>
                                      </p:cBhvr>
                                      <p:by x="150000" y="150000"/>
                                    </p:animScale>
                                  </p:childTnLst>
                                </p:cTn>
                              </p:par>
                            </p:childTnLst>
                          </p:cTn>
                        </p:par>
                      </p:childTnLst>
                    </p:cTn>
                  </p:par>
                  <p:par>
                    <p:cTn id="7" fill="hold">
                      <p:stCondLst>
                        <p:cond delay="indefinite"/>
                      </p:stCondLst>
                      <p:childTnLst>
                        <p:par>
                          <p:cTn id="8" fill="hold">
                            <p:stCondLst>
                              <p:cond delay="0"/>
                            </p:stCondLst>
                            <p:childTnLst>
                              <p:par>
                                <p:cTn id="9" presetID="35" presetClass="path" presetSubtype="0" accel="50000" decel="50000" fill="hold" nodeType="clickEffect">
                                  <p:stCondLst>
                                    <p:cond delay="0"/>
                                  </p:stCondLst>
                                  <p:childTnLst>
                                    <p:animMotion origin="layout" path="M 0 0  L -0.25 0  E" pathEditMode="relative" ptsTypes="">
                                      <p:cBhvr>
                                        <p:cTn id="10" dur="2000" fill="hold"/>
                                        <p:tgtEl>
                                          <p:spTgt spid="88068"/>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p:txBody>
          <a:bodyPr/>
          <a:lstStyle/>
          <a:p>
            <a:r>
              <a:rPr lang="es-MX" dirty="0" smtClean="0"/>
              <a:t>FONDO o CRASH o CRACK o DEPRESIÓN= QUIEBRA</a:t>
            </a:r>
            <a:endParaRPr lang="es-MX" dirty="0"/>
          </a:p>
        </p:txBody>
      </p:sp>
      <p:sp>
        <p:nvSpPr>
          <p:cNvPr id="6" name="5 Marcador de texto"/>
          <p:cNvSpPr>
            <a:spLocks noGrp="1"/>
          </p:cNvSpPr>
          <p:nvPr>
            <p:ph type="body" idx="2"/>
          </p:nvPr>
        </p:nvSpPr>
        <p:spPr>
          <a:xfrm>
            <a:off x="685800" y="1435100"/>
            <a:ext cx="3094112" cy="4572000"/>
          </a:xfrm>
        </p:spPr>
        <p:txBody>
          <a:bodyPr>
            <a:normAutofit/>
          </a:bodyPr>
          <a:lstStyle/>
          <a:p>
            <a:r>
              <a:rPr lang="es-MX" sz="2000" dirty="0" smtClean="0"/>
              <a:t>Es el punto mínimo del ciclo y se produce cuando la gente no tiene capacidad de comprar (demandar). Por lo que las empresas acumulan mercancías, con lo cual se ocasiona desempleo de los recursos productivos</a:t>
            </a:r>
          </a:p>
          <a:p>
            <a:r>
              <a:rPr lang="es-MX" sz="2000" dirty="0" smtClean="0"/>
              <a:t>El precio de los productos baja. Las empresas no tienen ganancias. </a:t>
            </a:r>
          </a:p>
          <a:p>
            <a:r>
              <a:rPr lang="es-MX" sz="2000" dirty="0" smtClean="0"/>
              <a:t>Pesimismo frente al futuro</a:t>
            </a:r>
            <a:endParaRPr lang="es-MX" sz="2000" dirty="0"/>
          </a:p>
        </p:txBody>
      </p:sp>
      <p:pic>
        <p:nvPicPr>
          <p:cNvPr id="91140" name="Picture 4" descr="http://3.bp.blogspot.com/_kKos71KDKb4/S-tdoBJJA_I/AAAAAAAAAiE/tN_wESh-B1Y/s1600/2007111273crash_flecha2.jpg"/>
          <p:cNvPicPr>
            <a:picLocks noChangeAspect="1" noChangeArrowheads="1"/>
          </p:cNvPicPr>
          <p:nvPr/>
        </p:nvPicPr>
        <p:blipFill>
          <a:blip r:embed="rId2" cstate="print"/>
          <a:srcRect/>
          <a:stretch>
            <a:fillRect/>
          </a:stretch>
        </p:blipFill>
        <p:spPr bwMode="auto">
          <a:xfrm>
            <a:off x="7220322" y="0"/>
            <a:ext cx="1923678" cy="2564904"/>
          </a:xfrm>
          <a:prstGeom prst="rect">
            <a:avLst/>
          </a:prstGeom>
          <a:noFill/>
        </p:spPr>
      </p:pic>
      <p:pic>
        <p:nvPicPr>
          <p:cNvPr id="91142" name="Picture 6" descr="http://3.bp.blogspot.com/_Ssb71exUHBI/TGJ7-jHIBiI/AAAAAAAABy8/tdGlsCzuYrs/s1600/Deflacion.jpg"/>
          <p:cNvPicPr>
            <a:picLocks noChangeAspect="1" noChangeArrowheads="1"/>
          </p:cNvPicPr>
          <p:nvPr/>
        </p:nvPicPr>
        <p:blipFill>
          <a:blip r:embed="rId3" cstate="print"/>
          <a:srcRect/>
          <a:stretch>
            <a:fillRect/>
          </a:stretch>
        </p:blipFill>
        <p:spPr bwMode="auto">
          <a:xfrm>
            <a:off x="3779912" y="1772816"/>
            <a:ext cx="3528392" cy="4149899"/>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nodeType="clickEffect">
                                  <p:stCondLst>
                                    <p:cond delay="0"/>
                                  </p:stCondLst>
                                  <p:childTnLst>
                                    <p:animScale>
                                      <p:cBhvr>
                                        <p:cTn id="6" dur="2000" fill="hold"/>
                                        <p:tgtEl>
                                          <p:spTgt spid="91142"/>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3186" name="Picture 2" descr="http://www.monografias.com/trabajos90/el-ciclo-economico/img16.png"/>
          <p:cNvPicPr>
            <a:picLocks noChangeAspect="1" noChangeArrowheads="1"/>
          </p:cNvPicPr>
          <p:nvPr/>
        </p:nvPicPr>
        <p:blipFill>
          <a:blip r:embed="rId2" cstate="print"/>
          <a:srcRect/>
          <a:stretch>
            <a:fillRect/>
          </a:stretch>
        </p:blipFill>
        <p:spPr bwMode="auto">
          <a:xfrm>
            <a:off x="133843" y="0"/>
            <a:ext cx="9010157" cy="6858000"/>
          </a:xfrm>
          <a:prstGeom prst="rect">
            <a:avLst/>
          </a:prstGeom>
          <a:noFill/>
        </p:spPr>
      </p:pic>
      <p:sp>
        <p:nvSpPr>
          <p:cNvPr id="7" name="6 Rectángulo"/>
          <p:cNvSpPr/>
          <p:nvPr/>
        </p:nvSpPr>
        <p:spPr>
          <a:xfrm>
            <a:off x="611560" y="1268760"/>
            <a:ext cx="3672408" cy="648072"/>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 name="7 Rectángulo"/>
          <p:cNvSpPr/>
          <p:nvPr/>
        </p:nvSpPr>
        <p:spPr>
          <a:xfrm>
            <a:off x="6804248" y="764704"/>
            <a:ext cx="360040" cy="576064"/>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93186"/>
                                        </p:tgtEl>
                                        <p:attrNameLst>
                                          <p:attrName>style.visibility</p:attrName>
                                        </p:attrNameLst>
                                      </p:cBhvr>
                                      <p:to>
                                        <p:strVal val="visible"/>
                                      </p:to>
                                    </p:set>
                                    <p:animEffect transition="in" filter="box(in)">
                                      <p:cBhvr>
                                        <p:cTn id="7" dur="500"/>
                                        <p:tgtEl>
                                          <p:spTgt spid="9318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RECUPERACIÓN</a:t>
            </a:r>
            <a:endParaRPr lang="es-MX" dirty="0"/>
          </a:p>
        </p:txBody>
      </p:sp>
      <p:sp>
        <p:nvSpPr>
          <p:cNvPr id="3" name="2 Marcador de texto"/>
          <p:cNvSpPr>
            <a:spLocks noGrp="1"/>
          </p:cNvSpPr>
          <p:nvPr>
            <p:ph type="body" idx="2"/>
          </p:nvPr>
        </p:nvSpPr>
        <p:spPr>
          <a:xfrm>
            <a:off x="685800" y="1435100"/>
            <a:ext cx="4534272" cy="4572000"/>
          </a:xfrm>
        </p:spPr>
        <p:txBody>
          <a:bodyPr>
            <a:noAutofit/>
          </a:bodyPr>
          <a:lstStyle/>
          <a:p>
            <a:r>
              <a:rPr lang="es-MX" sz="2400" dirty="0" smtClean="0"/>
              <a:t>Se produce cuando se realizan nuevas inversiones . Lo cual promueve más  empleo y con ello la población consume o compra más, aumentando las ventas  de las industrias y las empresas y los beneficios de los empresarios. </a:t>
            </a:r>
          </a:p>
          <a:p>
            <a:r>
              <a:rPr lang="es-MX" sz="2400" dirty="0" smtClean="0"/>
              <a:t>Durante esta fase, tanto los precios de los productos como los salarios aumentan, los empresarios  les dan ganas de invertir</a:t>
            </a:r>
            <a:endParaRPr lang="es-MX" sz="2400" dirty="0"/>
          </a:p>
        </p:txBody>
      </p:sp>
      <p:grpSp>
        <p:nvGrpSpPr>
          <p:cNvPr id="10" name="9 Grupo"/>
          <p:cNvGrpSpPr/>
          <p:nvPr/>
        </p:nvGrpSpPr>
        <p:grpSpPr>
          <a:xfrm>
            <a:off x="5004048" y="0"/>
            <a:ext cx="4139952" cy="6858000"/>
            <a:chOff x="5004048" y="0"/>
            <a:chExt cx="4139952" cy="6858000"/>
          </a:xfrm>
        </p:grpSpPr>
        <p:pic>
          <p:nvPicPr>
            <p:cNvPr id="92162" name="Picture 2" descr="http://3.bp.blogspot.com/_BKdXc2lKc-o/S_NjVOKVfbI/AAAAAAAAAEU/0Mq6cMem1uk/s1600/banqueros+2.jpg"/>
            <p:cNvPicPr>
              <a:picLocks noChangeAspect="1" noChangeArrowheads="1"/>
            </p:cNvPicPr>
            <p:nvPr/>
          </p:nvPicPr>
          <p:blipFill>
            <a:blip r:embed="rId2" cstate="print"/>
            <a:srcRect/>
            <a:stretch>
              <a:fillRect/>
            </a:stretch>
          </p:blipFill>
          <p:spPr bwMode="auto">
            <a:xfrm>
              <a:off x="5076056" y="0"/>
              <a:ext cx="4067944" cy="2808015"/>
            </a:xfrm>
            <a:prstGeom prst="rect">
              <a:avLst/>
            </a:prstGeom>
            <a:noFill/>
          </p:spPr>
        </p:pic>
        <p:pic>
          <p:nvPicPr>
            <p:cNvPr id="92164" name="Picture 4" descr="http://images.lainformacion.com/cms/nuevos-datos-macroeconomicos-apuntan-a-la-recuperacion-de-la-economia-china/2012_12_9_mmiWHNjS8R34jhvl6jgfe5.jpg?width=642&amp;height=482&amp;type=height&amp;id=uYGGRxkW4c4c9daQ3dwIr&amp;time=1355042165&amp;project=lainformacion"/>
            <p:cNvPicPr>
              <a:picLocks noChangeAspect="1" noChangeArrowheads="1"/>
            </p:cNvPicPr>
            <p:nvPr/>
          </p:nvPicPr>
          <p:blipFill>
            <a:blip r:embed="rId3" cstate="print"/>
            <a:srcRect/>
            <a:stretch>
              <a:fillRect/>
            </a:stretch>
          </p:blipFill>
          <p:spPr bwMode="auto">
            <a:xfrm>
              <a:off x="5076056" y="2420888"/>
              <a:ext cx="4067944" cy="2707804"/>
            </a:xfrm>
            <a:prstGeom prst="rect">
              <a:avLst/>
            </a:prstGeom>
            <a:noFill/>
          </p:spPr>
        </p:pic>
        <p:pic>
          <p:nvPicPr>
            <p:cNvPr id="92166" name="Picture 6" descr="http://crisolplural.com/wp-content/uploads/cache/55117_NpAdvSinglePhoto.jpg"/>
            <p:cNvPicPr>
              <a:picLocks noChangeAspect="1" noChangeArrowheads="1"/>
            </p:cNvPicPr>
            <p:nvPr/>
          </p:nvPicPr>
          <p:blipFill>
            <a:blip r:embed="rId4" cstate="print"/>
            <a:srcRect/>
            <a:stretch>
              <a:fillRect/>
            </a:stretch>
          </p:blipFill>
          <p:spPr bwMode="auto">
            <a:xfrm>
              <a:off x="7055768" y="4797152"/>
              <a:ext cx="2088232" cy="2060848"/>
            </a:xfrm>
            <a:prstGeom prst="rect">
              <a:avLst/>
            </a:prstGeom>
            <a:noFill/>
          </p:spPr>
        </p:pic>
        <p:pic>
          <p:nvPicPr>
            <p:cNvPr id="92168" name="Picture 8" descr="http://www.dinero.com/upload/images/2011/12/21/142182_1114_1.jpg"/>
            <p:cNvPicPr>
              <a:picLocks noChangeAspect="1" noChangeArrowheads="1"/>
            </p:cNvPicPr>
            <p:nvPr/>
          </p:nvPicPr>
          <p:blipFill>
            <a:blip r:embed="rId5" cstate="print"/>
            <a:srcRect/>
            <a:stretch>
              <a:fillRect/>
            </a:stretch>
          </p:blipFill>
          <p:spPr bwMode="auto">
            <a:xfrm>
              <a:off x="5004048" y="4794497"/>
              <a:ext cx="2603571" cy="2063503"/>
            </a:xfrm>
            <a:prstGeom prst="rect">
              <a:avLst/>
            </a:prstGeom>
            <a:noFill/>
          </p:spPr>
        </p:pic>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3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3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3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3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851920" y="0"/>
            <a:ext cx="1368152" cy="648072"/>
          </a:xfrm>
        </p:spPr>
        <p:txBody>
          <a:bodyPr/>
          <a:lstStyle/>
          <a:p>
            <a:r>
              <a:rPr lang="es-MX" dirty="0" smtClean="0"/>
              <a:t>AUGE</a:t>
            </a:r>
            <a:endParaRPr lang="es-MX" dirty="0"/>
          </a:p>
        </p:txBody>
      </p:sp>
      <p:sp>
        <p:nvSpPr>
          <p:cNvPr id="3" name="2 Marcador de texto"/>
          <p:cNvSpPr>
            <a:spLocks noGrp="1"/>
          </p:cNvSpPr>
          <p:nvPr>
            <p:ph type="body" idx="2"/>
          </p:nvPr>
        </p:nvSpPr>
        <p:spPr>
          <a:xfrm>
            <a:off x="323528" y="0"/>
            <a:ext cx="3814192" cy="6192688"/>
          </a:xfrm>
        </p:spPr>
        <p:txBody>
          <a:bodyPr>
            <a:noAutofit/>
          </a:bodyPr>
          <a:lstStyle/>
          <a:p>
            <a:r>
              <a:rPr lang="es-MX" sz="2400" b="1" dirty="0" smtClean="0"/>
              <a:t>Sucede cuando en un momento dado las industrias o las empresas llegan a un tope de su capacidad de producción y no pueden satisfacer la demanda de la población. Como los empresarios necesitan recursos para aumentar su productividad, presionan el alza de los precios para obtener más beneficios que invierten en nuevos empleos y equipos con los cuales producirán lo que la población necesita</a:t>
            </a:r>
            <a:endParaRPr lang="es-MX" sz="2400" b="1" dirty="0"/>
          </a:p>
        </p:txBody>
      </p:sp>
      <p:grpSp>
        <p:nvGrpSpPr>
          <p:cNvPr id="9" name="8 Grupo"/>
          <p:cNvGrpSpPr/>
          <p:nvPr/>
        </p:nvGrpSpPr>
        <p:grpSpPr>
          <a:xfrm>
            <a:off x="4067944" y="0"/>
            <a:ext cx="5076056" cy="6858000"/>
            <a:chOff x="4067944" y="0"/>
            <a:chExt cx="5076056" cy="6858000"/>
          </a:xfrm>
        </p:grpSpPr>
        <p:pic>
          <p:nvPicPr>
            <p:cNvPr id="94212" name="Picture 4" descr="http://portalcoop.com.ar/wp-content/uploads/2013/03/publicidad-online.jpg"/>
            <p:cNvPicPr>
              <a:picLocks noChangeAspect="1" noChangeArrowheads="1"/>
            </p:cNvPicPr>
            <p:nvPr/>
          </p:nvPicPr>
          <p:blipFill>
            <a:blip r:embed="rId2" cstate="print"/>
            <a:srcRect/>
            <a:stretch>
              <a:fillRect/>
            </a:stretch>
          </p:blipFill>
          <p:spPr bwMode="auto">
            <a:xfrm>
              <a:off x="6012160" y="0"/>
              <a:ext cx="3131840" cy="3365798"/>
            </a:xfrm>
            <a:prstGeom prst="rect">
              <a:avLst/>
            </a:prstGeom>
            <a:noFill/>
          </p:spPr>
        </p:pic>
        <p:pic>
          <p:nvPicPr>
            <p:cNvPr id="94214" name="Picture 6" descr="http://www.prensa.com/sites/default/files/imagecache/normal_aspect/updata/2013/05/19/impreso/1920088.jpg"/>
            <p:cNvPicPr>
              <a:picLocks noChangeAspect="1" noChangeArrowheads="1"/>
            </p:cNvPicPr>
            <p:nvPr/>
          </p:nvPicPr>
          <p:blipFill>
            <a:blip r:embed="rId3" cstate="print"/>
            <a:srcRect/>
            <a:stretch>
              <a:fillRect/>
            </a:stretch>
          </p:blipFill>
          <p:spPr bwMode="auto">
            <a:xfrm>
              <a:off x="4067944" y="764704"/>
              <a:ext cx="2615952" cy="2808312"/>
            </a:xfrm>
            <a:prstGeom prst="rect">
              <a:avLst/>
            </a:prstGeom>
            <a:noFill/>
          </p:spPr>
        </p:pic>
        <p:pic>
          <p:nvPicPr>
            <p:cNvPr id="94210" name="Picture 2" descr="http://us.123rf.com/400wm/400/400/mariusz_prusaczyk/mariusz_prusaczyk1102/mariusz_prusaczyk110200275/8901768-3d-crucigrama-de-auge-de-la-economia-sobre-fondo-blanco.jpg"/>
            <p:cNvPicPr>
              <a:picLocks noChangeAspect="1" noChangeArrowheads="1"/>
            </p:cNvPicPr>
            <p:nvPr/>
          </p:nvPicPr>
          <p:blipFill>
            <a:blip r:embed="rId4" cstate="print"/>
            <a:srcRect/>
            <a:stretch>
              <a:fillRect/>
            </a:stretch>
          </p:blipFill>
          <p:spPr bwMode="auto">
            <a:xfrm>
              <a:off x="6012159" y="3212975"/>
              <a:ext cx="3131841" cy="3645025"/>
            </a:xfrm>
            <a:prstGeom prst="rect">
              <a:avLst/>
            </a:prstGeom>
            <a:noFill/>
          </p:spPr>
        </p:pic>
      </p:grpSp>
      <p:pic>
        <p:nvPicPr>
          <p:cNvPr id="94216" name="Picture 8" descr="http://3.bp.blogspot.com/-UrKi_yFPiNg/TiLRn2_6JCI/AAAAAAAAUuk/MCghzB3T6Ug/s1600/inflacion.jpg"/>
          <p:cNvPicPr>
            <a:picLocks noChangeAspect="1" noChangeArrowheads="1"/>
          </p:cNvPicPr>
          <p:nvPr/>
        </p:nvPicPr>
        <p:blipFill>
          <a:blip r:embed="rId5" cstate="print"/>
          <a:srcRect/>
          <a:stretch>
            <a:fillRect/>
          </a:stretch>
        </p:blipFill>
        <p:spPr bwMode="auto">
          <a:xfrm>
            <a:off x="3995936" y="3212976"/>
            <a:ext cx="2088232" cy="3645024"/>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3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3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 presetClass="entr" presetSubtype="16" fill="hold" nodeType="click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box(in)">
                                      <p:cBhvr>
                                        <p:cTn id="13"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5">
            <a:lumMod val="75000"/>
          </a:schemeClr>
        </a:solidFill>
        <a:effectLst/>
      </p:bgPr>
    </p:bg>
    <p:spTree>
      <p:nvGrpSpPr>
        <p:cNvPr id="1" name=""/>
        <p:cNvGrpSpPr/>
        <p:nvPr/>
      </p:nvGrpSpPr>
      <p:grpSpPr>
        <a:xfrm>
          <a:off x="0" y="0"/>
          <a:ext cx="0" cy="0"/>
          <a:chOff x="0" y="0"/>
          <a:chExt cx="0" cy="0"/>
        </a:xfrm>
      </p:grpSpPr>
      <p:sp>
        <p:nvSpPr>
          <p:cNvPr id="24578"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MX"/>
          </a:p>
        </p:txBody>
      </p:sp>
      <p:graphicFrame>
        <p:nvGraphicFramePr>
          <p:cNvPr id="24577" name="Object 1"/>
          <p:cNvGraphicFramePr>
            <a:graphicFrameLocks noChangeAspect="1"/>
          </p:cNvGraphicFramePr>
          <p:nvPr/>
        </p:nvGraphicFramePr>
        <p:xfrm>
          <a:off x="573088" y="3429000"/>
          <a:ext cx="8212137" cy="857250"/>
        </p:xfrm>
        <a:graphic>
          <a:graphicData uri="http://schemas.openxmlformats.org/presentationml/2006/ole">
            <p:oleObj spid="_x0000_s24577" name="Ecuación" r:id="rId3" imgW="4559040" imgH="482400" progId="Equation.3">
              <p:embed/>
            </p:oleObj>
          </a:graphicData>
        </a:graphic>
      </p:graphicFrame>
      <p:sp>
        <p:nvSpPr>
          <p:cNvPr id="8" name="7 CuadroTexto"/>
          <p:cNvSpPr txBox="1"/>
          <p:nvPr/>
        </p:nvSpPr>
        <p:spPr>
          <a:xfrm>
            <a:off x="611560" y="692696"/>
            <a:ext cx="6408712" cy="2308324"/>
          </a:xfrm>
          <a:prstGeom prst="rect">
            <a:avLst/>
          </a:prstGeom>
          <a:noFill/>
        </p:spPr>
        <p:txBody>
          <a:bodyPr wrap="square" rtlCol="0">
            <a:spAutoFit/>
          </a:bodyPr>
          <a:lstStyle/>
          <a:p>
            <a:r>
              <a:rPr lang="es-MX" sz="3600" b="1" dirty="0" smtClean="0">
                <a:solidFill>
                  <a:schemeClr val="bg1"/>
                </a:solidFill>
              </a:rPr>
              <a:t>SIMBOLICAMENTE  SERÍA</a:t>
            </a:r>
          </a:p>
          <a:p>
            <a:endParaRPr lang="es-MX" sz="3600" b="1" dirty="0" smtClean="0">
              <a:solidFill>
                <a:schemeClr val="bg1"/>
              </a:solidFill>
            </a:endParaRPr>
          </a:p>
          <a:p>
            <a:endParaRPr lang="es-MX" sz="3600" b="1" dirty="0" smtClean="0">
              <a:solidFill>
                <a:schemeClr val="bg1"/>
              </a:solidFill>
            </a:endParaRPr>
          </a:p>
          <a:p>
            <a:r>
              <a:rPr lang="es-MX" sz="3600" b="1" dirty="0" smtClean="0">
                <a:solidFill>
                  <a:schemeClr val="bg1"/>
                </a:solidFill>
              </a:rPr>
              <a:t>AUGE Ó EXPANSIÓN=</a:t>
            </a:r>
            <a:endParaRPr lang="es-MX" sz="3600" b="1" dirty="0">
              <a:solidFill>
                <a:schemeClr val="bg1"/>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RECESIÓN</a:t>
            </a:r>
            <a:endParaRPr lang="es-MX" dirty="0"/>
          </a:p>
        </p:txBody>
      </p:sp>
      <p:sp>
        <p:nvSpPr>
          <p:cNvPr id="3" name="2 Marcador de texto"/>
          <p:cNvSpPr>
            <a:spLocks noGrp="1"/>
          </p:cNvSpPr>
          <p:nvPr>
            <p:ph type="body" idx="2"/>
          </p:nvPr>
        </p:nvSpPr>
        <p:spPr>
          <a:xfrm>
            <a:off x="5261248" y="260648"/>
            <a:ext cx="3882752" cy="6192688"/>
          </a:xfrm>
        </p:spPr>
        <p:txBody>
          <a:bodyPr>
            <a:noAutofit/>
          </a:bodyPr>
          <a:lstStyle/>
          <a:p>
            <a:pPr>
              <a:buFont typeface="Arial" pitchFamily="34" charset="0"/>
              <a:buChar char="•"/>
            </a:pPr>
            <a:r>
              <a:rPr lang="es-MX" sz="2400" b="1" dirty="0" smtClean="0"/>
              <a:t>Se caracteriza porque existe mayor oferta de productos que demanda. La población no tiene dinero para comprar lo que las empresas  producen</a:t>
            </a:r>
          </a:p>
          <a:p>
            <a:pPr>
              <a:buFont typeface="Arial" pitchFamily="34" charset="0"/>
              <a:buChar char="•"/>
            </a:pPr>
            <a:r>
              <a:rPr lang="es-MX" sz="2400" b="1" dirty="0" smtClean="0"/>
              <a:t>Al caer las ventas también caen los beneficios de los empresarios, los cuales deciden posponer sus inversiones. </a:t>
            </a:r>
          </a:p>
          <a:p>
            <a:pPr>
              <a:buFont typeface="Arial" pitchFamily="34" charset="0"/>
              <a:buChar char="•"/>
            </a:pPr>
            <a:r>
              <a:rPr lang="es-MX" sz="2400" b="1" dirty="0" smtClean="0"/>
              <a:t>La consecuencia de esto, es el  aumento del DESEMPLEO y una disminución  de los INGRESOS</a:t>
            </a:r>
            <a:endParaRPr lang="es-MX" sz="2400" b="1" dirty="0"/>
          </a:p>
        </p:txBody>
      </p:sp>
      <p:pic>
        <p:nvPicPr>
          <p:cNvPr id="95234" name="Picture 2" descr="http://eleconomista.com.mx/files/imagecache/nota_completa/ipcespana151112.jpg"/>
          <p:cNvPicPr>
            <a:picLocks noChangeAspect="1" noChangeArrowheads="1"/>
          </p:cNvPicPr>
          <p:nvPr/>
        </p:nvPicPr>
        <p:blipFill>
          <a:blip r:embed="rId2" cstate="print"/>
          <a:srcRect/>
          <a:stretch>
            <a:fillRect/>
          </a:stretch>
        </p:blipFill>
        <p:spPr bwMode="auto">
          <a:xfrm>
            <a:off x="1043608" y="3284984"/>
            <a:ext cx="4305300" cy="3429000"/>
          </a:xfrm>
          <a:prstGeom prst="rect">
            <a:avLst/>
          </a:prstGeom>
          <a:noFill/>
        </p:spPr>
      </p:pic>
      <p:pic>
        <p:nvPicPr>
          <p:cNvPr id="95236" name="Picture 4" descr="https://encrypted-tbn3.gstatic.com/images?q=tbn:ANd9GcTufZ1W0zvG96tcU8hGUPu6REK4RvrhXDh_2sBnS6zBZ9ITWOhOUQ"/>
          <p:cNvPicPr>
            <a:picLocks noChangeAspect="1" noChangeArrowheads="1"/>
          </p:cNvPicPr>
          <p:nvPr/>
        </p:nvPicPr>
        <p:blipFill>
          <a:blip r:embed="rId3" cstate="print"/>
          <a:srcRect/>
          <a:stretch>
            <a:fillRect/>
          </a:stretch>
        </p:blipFill>
        <p:spPr bwMode="auto">
          <a:xfrm>
            <a:off x="3275856" y="188640"/>
            <a:ext cx="2102980" cy="3140968"/>
          </a:xfrm>
          <a:prstGeom prst="rect">
            <a:avLst/>
          </a:prstGeom>
          <a:noFill/>
        </p:spPr>
      </p:pic>
      <p:pic>
        <p:nvPicPr>
          <p:cNvPr id="95238" name="Picture 6" descr="http://static.tvazteca.com/imagenes/2010/32/201119.jpg"/>
          <p:cNvPicPr>
            <a:picLocks noChangeAspect="1" noChangeArrowheads="1"/>
          </p:cNvPicPr>
          <p:nvPr/>
        </p:nvPicPr>
        <p:blipFill>
          <a:blip r:embed="rId4" cstate="print"/>
          <a:srcRect/>
          <a:stretch>
            <a:fillRect/>
          </a:stretch>
        </p:blipFill>
        <p:spPr bwMode="auto">
          <a:xfrm>
            <a:off x="395536" y="1124744"/>
            <a:ext cx="3024336" cy="2420888"/>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95236"/>
                                        </p:tgtEl>
                                        <p:attrNameLst>
                                          <p:attrName>style.visibility</p:attrName>
                                        </p:attrNameLst>
                                      </p:cBhvr>
                                      <p:to>
                                        <p:strVal val="visible"/>
                                      </p:to>
                                    </p:set>
                                    <p:animEffect transition="in" filter="box(in)">
                                      <p:cBhvr>
                                        <p:cTn id="7" dur="2000"/>
                                        <p:tgtEl>
                                          <p:spTgt spid="95236"/>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3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3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 calcmode="lin" valueType="num">
                                      <p:cBhvr additive="base">
                                        <p:cTn id="18" dur="3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9" dur="3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 calcmode="lin" valueType="num">
                                      <p:cBhvr additive="base">
                                        <p:cTn id="24" dur="3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5" dur="3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8" presetClass="entr" presetSubtype="16" fill="hold" nodeType="clickEffect">
                                  <p:stCondLst>
                                    <p:cond delay="0"/>
                                  </p:stCondLst>
                                  <p:childTnLst>
                                    <p:set>
                                      <p:cBhvr>
                                        <p:cTn id="29" dur="1" fill="hold">
                                          <p:stCondLst>
                                            <p:cond delay="0"/>
                                          </p:stCondLst>
                                        </p:cTn>
                                        <p:tgtEl>
                                          <p:spTgt spid="95238"/>
                                        </p:tgtEl>
                                        <p:attrNameLst>
                                          <p:attrName>style.visibility</p:attrName>
                                        </p:attrNameLst>
                                      </p:cBhvr>
                                      <p:to>
                                        <p:strVal val="visible"/>
                                      </p:to>
                                    </p:set>
                                    <p:animEffect transition="in" filter="diamond(in)">
                                      <p:cBhvr>
                                        <p:cTn id="30" dur="2000"/>
                                        <p:tgtEl>
                                          <p:spTgt spid="95238"/>
                                        </p:tgtEl>
                                      </p:cBhvr>
                                    </p:animEffect>
                                  </p:childTnLst>
                                </p:cTn>
                              </p:par>
                            </p:childTnLst>
                          </p:cTn>
                        </p:par>
                      </p:childTnLst>
                    </p:cTn>
                  </p:par>
                  <p:par>
                    <p:cTn id="31" fill="hold">
                      <p:stCondLst>
                        <p:cond delay="indefinite"/>
                      </p:stCondLst>
                      <p:childTnLst>
                        <p:par>
                          <p:cTn id="32" fill="hold">
                            <p:stCondLst>
                              <p:cond delay="0"/>
                            </p:stCondLst>
                            <p:childTnLst>
                              <p:par>
                                <p:cTn id="33" presetID="3" presetClass="entr" presetSubtype="10" fill="hold" nodeType="clickEffect">
                                  <p:stCondLst>
                                    <p:cond delay="0"/>
                                  </p:stCondLst>
                                  <p:childTnLst>
                                    <p:set>
                                      <p:cBhvr>
                                        <p:cTn id="34" dur="1" fill="hold">
                                          <p:stCondLst>
                                            <p:cond delay="0"/>
                                          </p:stCondLst>
                                        </p:cTn>
                                        <p:tgtEl>
                                          <p:spTgt spid="95234"/>
                                        </p:tgtEl>
                                        <p:attrNameLst>
                                          <p:attrName>style.visibility</p:attrName>
                                        </p:attrNameLst>
                                      </p:cBhvr>
                                      <p:to>
                                        <p:strVal val="visible"/>
                                      </p:to>
                                    </p:set>
                                    <p:animEffect transition="in" filter="blinds(horizontal)">
                                      <p:cBhvr>
                                        <p:cTn id="35" dur="500"/>
                                        <p:tgtEl>
                                          <p:spTgt spid="952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sp>
        <p:nvSpPr>
          <p:cNvPr id="5" name="4 Título"/>
          <p:cNvSpPr>
            <a:spLocks noGrp="1"/>
          </p:cNvSpPr>
          <p:nvPr>
            <p:ph type="title" idx="4294967295"/>
          </p:nvPr>
        </p:nvSpPr>
        <p:spPr>
          <a:xfrm>
            <a:off x="1371600" y="512762"/>
            <a:ext cx="6656784" cy="1332061"/>
          </a:xfrm>
        </p:spPr>
        <p:txBody>
          <a:bodyPr/>
          <a:lstStyle/>
          <a:p>
            <a:r>
              <a:rPr lang="es-MX" b="1" dirty="0" smtClean="0">
                <a:solidFill>
                  <a:schemeClr val="bg1"/>
                </a:solidFill>
              </a:rPr>
              <a:t>SIMBOLICAMENTE PODRÍA REPRESENTARSE ASÍ:</a:t>
            </a:r>
            <a:r>
              <a:rPr lang="es-MX" dirty="0" smtClean="0"/>
              <a:t/>
            </a:r>
            <a:br>
              <a:rPr lang="es-MX" dirty="0" smtClean="0"/>
            </a:br>
            <a:r>
              <a:rPr lang="es-MX" dirty="0" smtClean="0"/>
              <a:t/>
            </a:r>
            <a:br>
              <a:rPr lang="es-MX" dirty="0" smtClean="0"/>
            </a:br>
            <a:endParaRPr lang="es-MX" dirty="0"/>
          </a:p>
        </p:txBody>
      </p:sp>
      <p:sp>
        <p:nvSpPr>
          <p:cNvPr id="1026"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MX"/>
          </a:p>
        </p:txBody>
      </p:sp>
      <p:sp>
        <p:nvSpPr>
          <p:cNvPr id="1028" name="Rectangle 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MX"/>
          </a:p>
        </p:txBody>
      </p:sp>
      <p:graphicFrame>
        <p:nvGraphicFramePr>
          <p:cNvPr id="1027" name="Object 3"/>
          <p:cNvGraphicFramePr>
            <a:graphicFrameLocks noChangeAspect="1"/>
          </p:cNvGraphicFramePr>
          <p:nvPr/>
        </p:nvGraphicFramePr>
        <p:xfrm>
          <a:off x="395536" y="3068960"/>
          <a:ext cx="8173881" cy="1008112"/>
        </p:xfrm>
        <a:graphic>
          <a:graphicData uri="http://schemas.openxmlformats.org/presentationml/2006/ole">
            <p:oleObj spid="_x0000_s1027" name="Ecuación" r:id="rId3" imgW="3746500" imgH="457200" progId="Equation.3">
              <p:embed/>
            </p:oleObj>
          </a:graphicData>
        </a:graphic>
      </p:graphicFrame>
      <p:sp>
        <p:nvSpPr>
          <p:cNvPr id="11" name="10 CuadroTexto"/>
          <p:cNvSpPr txBox="1"/>
          <p:nvPr/>
        </p:nvSpPr>
        <p:spPr>
          <a:xfrm>
            <a:off x="251520" y="2132856"/>
            <a:ext cx="3600400" cy="707886"/>
          </a:xfrm>
          <a:prstGeom prst="rect">
            <a:avLst/>
          </a:prstGeom>
          <a:noFill/>
        </p:spPr>
        <p:txBody>
          <a:bodyPr wrap="square" rtlCol="0">
            <a:spAutoFit/>
          </a:bodyPr>
          <a:lstStyle/>
          <a:p>
            <a:r>
              <a:rPr lang="es-MX" sz="4000" b="1" dirty="0" smtClean="0">
                <a:solidFill>
                  <a:schemeClr val="bg1"/>
                </a:solidFill>
              </a:rPr>
              <a:t>RECESIÓN =</a:t>
            </a:r>
            <a:endParaRPr lang="es-MX" sz="4000" b="1" dirty="0">
              <a:solidFill>
                <a:schemeClr val="bg1"/>
              </a:solidFill>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etro">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Metro">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Template>
  <TotalTime>130</TotalTime>
  <Words>372</Words>
  <Application>Microsoft Office PowerPoint</Application>
  <PresentationFormat>Presentación en pantalla (4:3)</PresentationFormat>
  <Paragraphs>38</Paragraphs>
  <Slides>10</Slides>
  <Notes>1</Notes>
  <HiddenSlides>0</HiddenSlides>
  <MMClips>0</MMClips>
  <ScaleCrop>false</ScaleCrop>
  <HeadingPairs>
    <vt:vector size="6" baseType="variant">
      <vt:variant>
        <vt:lpstr>Tema</vt:lpstr>
      </vt:variant>
      <vt:variant>
        <vt:i4>1</vt:i4>
      </vt:variant>
      <vt:variant>
        <vt:lpstr>Servidores OLE incrustados</vt:lpstr>
      </vt:variant>
      <vt:variant>
        <vt:i4>1</vt:i4>
      </vt:variant>
      <vt:variant>
        <vt:lpstr>Títulos de diapositiva</vt:lpstr>
      </vt:variant>
      <vt:variant>
        <vt:i4>10</vt:i4>
      </vt:variant>
    </vt:vector>
  </HeadingPairs>
  <TitlesOfParts>
    <vt:vector size="12" baseType="lpstr">
      <vt:lpstr>Metro</vt:lpstr>
      <vt:lpstr>Microsoft Editor de ecuaciones 3.0</vt:lpstr>
      <vt:lpstr>EL CICLO ECONÓMICO</vt:lpstr>
      <vt:lpstr>Fases del ciclo económico</vt:lpstr>
      <vt:lpstr>FONDO o CRASH o CRACK o DEPRESIÓN= QUIEBRA</vt:lpstr>
      <vt:lpstr>Diapositiva 4</vt:lpstr>
      <vt:lpstr>RECUPERACIÓN</vt:lpstr>
      <vt:lpstr>AUGE</vt:lpstr>
      <vt:lpstr>Diapositiva 7</vt:lpstr>
      <vt:lpstr>RECESIÓN</vt:lpstr>
      <vt:lpstr>SIMBOLICAMENTE PODRÍA REPRESENTARSE ASÍ:  </vt:lpstr>
      <vt:lpstr>Relaciona las características de la columna A con las fases del ciclo económico de la columna B. Pueden relacionarse dos o más características con una fase el ciclo económico</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 ciclo económico</dc:title>
  <dc:creator>Andrea</dc:creator>
  <cp:lastModifiedBy>Andrea</cp:lastModifiedBy>
  <cp:revision>17</cp:revision>
  <dcterms:created xsi:type="dcterms:W3CDTF">2013-07-09T13:51:41Z</dcterms:created>
  <dcterms:modified xsi:type="dcterms:W3CDTF">2013-07-16T15:19:58Z</dcterms:modified>
</cp:coreProperties>
</file>