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3C345-C8E4-416A-81C2-0CB4CC9EFC66}" type="datetimeFigureOut">
              <a:rPr lang="es-ES" smtClean="0"/>
              <a:t>18/02/2014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4C8AB-7A7E-4DE5-951F-80379A18A127}" type="slidenum">
              <a:rPr lang="es-ES" smtClean="0"/>
              <a:t>‹Nº›</a:t>
            </a:fld>
            <a:endParaRPr lang="es-ES"/>
          </a:p>
        </p:txBody>
      </p:sp>
    </p:spTree>
    <p:extLst>
      <p:ext uri="{BB962C8B-B14F-4D97-AF65-F5344CB8AC3E}">
        <p14:creationId xmlns:p14="http://schemas.microsoft.com/office/powerpoint/2010/main" val="57130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84773B-D3BD-4985-A517-BC2410A8A227}" type="datetimeFigureOut">
              <a:rPr lang="es-ES" smtClean="0"/>
              <a:t>18/02/2014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84773B-D3BD-4985-A517-BC2410A8A227}" type="datetimeFigureOut">
              <a:rPr lang="es-ES" smtClean="0"/>
              <a:t>18/02/2014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84773B-D3BD-4985-A517-BC2410A8A227}" type="datetimeFigureOut">
              <a:rPr lang="es-ES" smtClean="0"/>
              <a:t>18/02/2014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84773B-D3BD-4985-A517-BC2410A8A227}" type="datetimeFigureOut">
              <a:rPr lang="es-ES" smtClean="0"/>
              <a:t>18/02/2014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84773B-D3BD-4985-A517-BC2410A8A227}" type="datetimeFigureOut">
              <a:rPr lang="es-ES" smtClean="0"/>
              <a:t>18/02/2014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984773B-D3BD-4985-A517-BC2410A8A227}" type="datetimeFigureOut">
              <a:rPr lang="es-ES" smtClean="0"/>
              <a:t>18/02/2014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984773B-D3BD-4985-A517-BC2410A8A227}" type="datetimeFigureOut">
              <a:rPr lang="es-ES" smtClean="0"/>
              <a:t>18/02/2014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84773B-D3BD-4985-A517-BC2410A8A227}" type="datetimeFigureOut">
              <a:rPr lang="es-ES" smtClean="0"/>
              <a:t>18/02/2014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4773B-D3BD-4985-A517-BC2410A8A227}" type="datetimeFigureOut">
              <a:rPr lang="es-ES" smtClean="0"/>
              <a:t>18/02/2014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B007258-ACBF-442A-A122-79AA8DD45B2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84773B-D3BD-4985-A517-BC2410A8A227}" type="datetimeFigureOut">
              <a:rPr lang="es-ES" smtClean="0"/>
              <a:t>18/02/2014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007258-ACBF-442A-A122-79AA8DD45B24}"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D984773B-D3BD-4985-A517-BC2410A8A227}" type="datetimeFigureOut">
              <a:rPr lang="es-ES" smtClean="0"/>
              <a:t>18/02/2014</a:t>
            </a:fld>
            <a:endParaRPr lang="es-ES"/>
          </a:p>
        </p:txBody>
      </p:sp>
      <p:sp>
        <p:nvSpPr>
          <p:cNvPr id="9" name="Slide Number Placeholder 8"/>
          <p:cNvSpPr>
            <a:spLocks noGrp="1"/>
          </p:cNvSpPr>
          <p:nvPr>
            <p:ph type="sldNum" sz="quarter" idx="11"/>
          </p:nvPr>
        </p:nvSpPr>
        <p:spPr/>
        <p:txBody>
          <a:bodyPr/>
          <a:lstStyle/>
          <a:p>
            <a:fld id="{CB007258-ACBF-442A-A122-79AA8DD45B24}"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B007258-ACBF-442A-A122-79AA8DD45B24}"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84773B-D3BD-4985-A517-BC2410A8A227}" type="datetimeFigureOut">
              <a:rPr lang="es-ES" smtClean="0"/>
              <a:t>18/02/2014</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620688"/>
            <a:ext cx="7543800" cy="937791"/>
          </a:xfrm>
        </p:spPr>
        <p:txBody>
          <a:bodyPr/>
          <a:lstStyle/>
          <a:p>
            <a:pPr algn="ctr"/>
            <a:r>
              <a:rPr lang="es-ES" sz="4800" b="1" i="1" dirty="0" smtClean="0"/>
              <a:t>El liberalismo 1849- 1880</a:t>
            </a:r>
            <a:endParaRPr lang="es-ES" sz="4800" b="1" i="1" dirty="0"/>
          </a:p>
        </p:txBody>
      </p:sp>
      <p:sp>
        <p:nvSpPr>
          <p:cNvPr id="3" name="2 Subtítulo"/>
          <p:cNvSpPr>
            <a:spLocks noGrp="1"/>
          </p:cNvSpPr>
          <p:nvPr>
            <p:ph type="subTitle" idx="1"/>
          </p:nvPr>
        </p:nvSpPr>
        <p:spPr>
          <a:xfrm>
            <a:off x="755576" y="1988840"/>
            <a:ext cx="6461760" cy="2785864"/>
          </a:xfrm>
        </p:spPr>
        <p:txBody>
          <a:bodyPr>
            <a:noAutofit/>
          </a:bodyPr>
          <a:lstStyle/>
          <a:p>
            <a:r>
              <a:rPr lang="es-ES" sz="3600" dirty="0" smtClean="0"/>
              <a:t>El recién fundado partido liberal, ganó las elecciones presidenciales de 1849 y permaneció en el poder hasta 1880</a:t>
            </a:r>
            <a:endParaRPr lang="es-ES" sz="3600" dirty="0"/>
          </a:p>
        </p:txBody>
      </p:sp>
    </p:spTree>
    <p:extLst>
      <p:ext uri="{BB962C8B-B14F-4D97-AF65-F5344CB8AC3E}">
        <p14:creationId xmlns:p14="http://schemas.microsoft.com/office/powerpoint/2010/main" val="218767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PARTIDO LIBERAL HACIA 1880</a:t>
            </a:r>
            <a:endParaRPr lang="es-ES" b="1" dirty="0"/>
          </a:p>
        </p:txBody>
      </p:sp>
      <p:sp>
        <p:nvSpPr>
          <p:cNvPr id="3" name="2 Marcador de contenido"/>
          <p:cNvSpPr>
            <a:spLocks noGrp="1"/>
          </p:cNvSpPr>
          <p:nvPr>
            <p:ph idx="1"/>
          </p:nvPr>
        </p:nvSpPr>
        <p:spPr>
          <a:xfrm>
            <a:off x="457200" y="1600200"/>
            <a:ext cx="7620000" cy="4565104"/>
          </a:xfrm>
        </p:spPr>
        <p:txBody>
          <a:bodyPr>
            <a:noAutofit/>
          </a:bodyPr>
          <a:lstStyle/>
          <a:p>
            <a:r>
              <a:rPr lang="es-ES" sz="2600" dirty="0" smtClean="0"/>
              <a:t>El partido estaba dividido en dos: radicales y  moderados.</a:t>
            </a:r>
          </a:p>
          <a:p>
            <a:r>
              <a:rPr lang="es-ES" sz="2600" dirty="0" smtClean="0"/>
              <a:t>Los resultados económicos no eran los mejores, la mayoría de la población seguía siendo pobre.</a:t>
            </a:r>
          </a:p>
          <a:p>
            <a:r>
              <a:rPr lang="es-ES" sz="2600" dirty="0" smtClean="0"/>
              <a:t>Las reformas liberales había provocado varias guerras (1851 medidas contra la iglesia y la abolición de la esclavitud; 1854 adopción del libre cambio desató una guerra por parte de los artesanos y los partidarios del proteccionismo; 1859 medidas anticlericales como el divorcio, matrimonio civil, 1876 la reforma educativa)</a:t>
            </a:r>
            <a:endParaRPr lang="es-ES" sz="2600" dirty="0"/>
          </a:p>
        </p:txBody>
      </p:sp>
    </p:spTree>
    <p:extLst>
      <p:ext uri="{BB962C8B-B14F-4D97-AF65-F5344CB8AC3E}">
        <p14:creationId xmlns:p14="http://schemas.microsoft.com/office/powerpoint/2010/main" val="362102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REGENERACIÓN</a:t>
            </a:r>
            <a:endParaRPr lang="es-ES" b="1" dirty="0"/>
          </a:p>
        </p:txBody>
      </p:sp>
      <p:sp>
        <p:nvSpPr>
          <p:cNvPr id="3" name="2 Marcador de contenido"/>
          <p:cNvSpPr>
            <a:spLocks noGrp="1"/>
          </p:cNvSpPr>
          <p:nvPr>
            <p:ph idx="1"/>
          </p:nvPr>
        </p:nvSpPr>
        <p:spPr>
          <a:xfrm>
            <a:off x="457200" y="1600200"/>
            <a:ext cx="5482952" cy="4637112"/>
          </a:xfrm>
        </p:spPr>
        <p:txBody>
          <a:bodyPr>
            <a:noAutofit/>
          </a:bodyPr>
          <a:lstStyle/>
          <a:p>
            <a:r>
              <a:rPr lang="es-ES" sz="3200" dirty="0" smtClean="0"/>
              <a:t>Los liberales fueron derrotados</a:t>
            </a:r>
          </a:p>
          <a:p>
            <a:r>
              <a:rPr lang="es-ES" sz="3200" dirty="0" smtClean="0"/>
              <a:t>En 1886, los conservadores consideraban que el país no tenía alternativas: o «regenerarse o catástrofe» </a:t>
            </a:r>
          </a:p>
          <a:p>
            <a:r>
              <a:rPr lang="es-ES" sz="3200" dirty="0" smtClean="0"/>
              <a:t>Nueva Constitución (1886)</a:t>
            </a:r>
            <a:endParaRPr lang="es-ES" sz="3200" dirty="0"/>
          </a:p>
        </p:txBody>
      </p:sp>
      <p:pic>
        <p:nvPicPr>
          <p:cNvPr id="9218" name="Picture 2" descr="http://www.lablaa.org/blaavirtual/revistas/credencial/enero1991/image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052" y="1268760"/>
            <a:ext cx="347594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a/a0/Bernardo_Herrera_Restrepo-Arzobisp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484784"/>
            <a:ext cx="1942938"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pPr algn="ctr"/>
            <a:r>
              <a:rPr lang="es-ES" b="1" dirty="0" smtClean="0"/>
              <a:t>No al anticlericalismo y no al federalismo</a:t>
            </a:r>
            <a:endParaRPr lang="es-ES" b="1" dirty="0"/>
          </a:p>
        </p:txBody>
      </p:sp>
      <p:sp>
        <p:nvSpPr>
          <p:cNvPr id="3" name="2 Marcador de contenido"/>
          <p:cNvSpPr>
            <a:spLocks noGrp="1"/>
          </p:cNvSpPr>
          <p:nvPr>
            <p:ph idx="1"/>
          </p:nvPr>
        </p:nvSpPr>
        <p:spPr>
          <a:xfrm>
            <a:off x="457200" y="1600200"/>
            <a:ext cx="6419056" cy="4781128"/>
          </a:xfrm>
        </p:spPr>
        <p:txBody>
          <a:bodyPr>
            <a:normAutofit/>
          </a:bodyPr>
          <a:lstStyle/>
          <a:p>
            <a:r>
              <a:rPr lang="es-ES" sz="2400" dirty="0" smtClean="0"/>
              <a:t>Otorgó gran poder al presidente (6 años), nombraba gobernadores y otros funcionarios</a:t>
            </a:r>
          </a:p>
          <a:p>
            <a:r>
              <a:rPr lang="es-ES" sz="2400" dirty="0" smtClean="0"/>
              <a:t>Recortó y eliminó muchas libertades. Limitó el sufragio y estableció censura a la prensa y la expresión</a:t>
            </a:r>
          </a:p>
          <a:p>
            <a:r>
              <a:rPr lang="es-ES" sz="2400" dirty="0" smtClean="0"/>
              <a:t>Reconoció la importancia de la iglesia católica, le devolvió el dominio de la educación. El clero establecía que se podía leer, que películas eran aptas para el público, como se debían vestir las mujeres; se prohibió el divorcio y los matrimonios civiles.</a:t>
            </a:r>
            <a:endParaRPr lang="es-ES" sz="2400" dirty="0"/>
          </a:p>
        </p:txBody>
      </p:sp>
    </p:spTree>
    <p:extLst>
      <p:ext uri="{BB962C8B-B14F-4D97-AF65-F5344CB8AC3E}">
        <p14:creationId xmlns:p14="http://schemas.microsoft.com/office/powerpoint/2010/main" val="59594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FIN DEL SIGLO</a:t>
            </a:r>
            <a:endParaRPr lang="es-ES" b="1" dirty="0"/>
          </a:p>
        </p:txBody>
      </p:sp>
      <p:sp>
        <p:nvSpPr>
          <p:cNvPr id="3" name="2 Marcador de contenido"/>
          <p:cNvSpPr>
            <a:spLocks noGrp="1"/>
          </p:cNvSpPr>
          <p:nvPr>
            <p:ph idx="1"/>
          </p:nvPr>
        </p:nvSpPr>
        <p:spPr>
          <a:xfrm>
            <a:off x="323528" y="1556792"/>
            <a:ext cx="4176464" cy="4752528"/>
          </a:xfrm>
        </p:spPr>
        <p:txBody>
          <a:bodyPr>
            <a:normAutofit/>
          </a:bodyPr>
          <a:lstStyle/>
          <a:p>
            <a:r>
              <a:rPr lang="es-ES" sz="2800" dirty="0" smtClean="0"/>
              <a:t>GUERRA DE LOS MIL DÍAS (1899-1902), causada por el excesivo centralismo, el recorte de libertades y por el alza de ciertos impuestos a las exportaciones.</a:t>
            </a:r>
          </a:p>
          <a:p>
            <a:r>
              <a:rPr lang="es-ES" sz="2800" dirty="0" smtClean="0"/>
              <a:t>Una consecuencia fue la pérdida de Panamá</a:t>
            </a:r>
            <a:endParaRPr lang="es-ES" sz="2800" dirty="0"/>
          </a:p>
        </p:txBody>
      </p:sp>
      <p:pic>
        <p:nvPicPr>
          <p:cNvPr id="5122" name="Picture 2" descr="http://2.bp.blogspot.com/-tAgSw6nuvro/Tq3RXUnRFVI/AAAAAAAAABE/ZEInmQGCYu8/s1600/200px-Thousand_Days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84783"/>
            <a:ext cx="3689295" cy="459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89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346050"/>
          </a:xfrm>
        </p:spPr>
        <p:txBody>
          <a:bodyPr/>
          <a:lstStyle/>
          <a:p>
            <a:pPr algn="ctr"/>
            <a:r>
              <a:rPr lang="es-ES" b="1" dirty="0" smtClean="0"/>
              <a:t>ACTIVIDAD</a:t>
            </a:r>
            <a:endParaRPr lang="es-ES"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6422040"/>
              </p:ext>
            </p:extLst>
          </p:nvPr>
        </p:nvGraphicFramePr>
        <p:xfrm>
          <a:off x="395536" y="1166828"/>
          <a:ext cx="7620000" cy="3108960"/>
        </p:xfrm>
        <a:graphic>
          <a:graphicData uri="http://schemas.openxmlformats.org/drawingml/2006/table">
            <a:tbl>
              <a:tblPr firstRow="1" bandRow="1">
                <a:tableStyleId>{5C22544A-7EE6-4342-B048-85BDC9FD1C3A}</a:tableStyleId>
              </a:tblPr>
              <a:tblGrid>
                <a:gridCol w="1657367"/>
                <a:gridCol w="2152633"/>
                <a:gridCol w="1905000"/>
                <a:gridCol w="1905000"/>
              </a:tblGrid>
              <a:tr h="370840">
                <a:tc>
                  <a:txBody>
                    <a:bodyPr/>
                    <a:lstStyle/>
                    <a:p>
                      <a:endParaRPr lang="es-ES" dirty="0"/>
                    </a:p>
                  </a:txBody>
                  <a:tcPr marL="84667" marR="84667"/>
                </a:tc>
                <a:tc>
                  <a:txBody>
                    <a:bodyPr/>
                    <a:lstStyle/>
                    <a:p>
                      <a:r>
                        <a:rPr lang="es-ES" dirty="0" smtClean="0"/>
                        <a:t>CONSTITUCIÓN</a:t>
                      </a:r>
                      <a:r>
                        <a:rPr lang="es-ES" baseline="0" dirty="0" smtClean="0"/>
                        <a:t> DE RIONEGRO (1863)</a:t>
                      </a:r>
                      <a:endParaRPr lang="es-ES" dirty="0"/>
                    </a:p>
                  </a:txBody>
                  <a:tcPr marL="84667" marR="84667"/>
                </a:tc>
                <a:tc>
                  <a:txBody>
                    <a:bodyPr/>
                    <a:lstStyle/>
                    <a:p>
                      <a:r>
                        <a:rPr lang="es-ES" dirty="0" smtClean="0"/>
                        <a:t>CONSTITUCIÓN DE 1886</a:t>
                      </a:r>
                      <a:endParaRPr lang="es-ES" dirty="0"/>
                    </a:p>
                  </a:txBody>
                  <a:tcPr marL="84667" marR="84667"/>
                </a:tc>
                <a:tc>
                  <a:txBody>
                    <a:bodyPr/>
                    <a:lstStyle/>
                    <a:p>
                      <a:r>
                        <a:rPr lang="es-ES" dirty="0" smtClean="0"/>
                        <a:t>Importancia</a:t>
                      </a:r>
                      <a:r>
                        <a:rPr lang="es-ES" baseline="0" dirty="0" smtClean="0"/>
                        <a:t> de mantenerlas</a:t>
                      </a:r>
                      <a:endParaRPr lang="es-ES" dirty="0"/>
                    </a:p>
                  </a:txBody>
                  <a:tcPr marL="84667" marR="84667"/>
                </a:tc>
              </a:tr>
              <a:tr h="370840">
                <a:tc>
                  <a:txBody>
                    <a:bodyPr/>
                    <a:lstStyle/>
                    <a:p>
                      <a:r>
                        <a:rPr lang="es-ES" dirty="0" smtClean="0"/>
                        <a:t>Relaciones Estado-Iglesia</a:t>
                      </a:r>
                      <a:endParaRPr lang="es-ES" dirty="0"/>
                    </a:p>
                  </a:txBody>
                  <a:tcPr marL="84667" marR="84667"/>
                </a:tc>
                <a:tc>
                  <a:txBody>
                    <a:bodyPr/>
                    <a:lstStyle/>
                    <a:p>
                      <a:endParaRPr lang="es-ES"/>
                    </a:p>
                  </a:txBody>
                  <a:tcPr marL="84667" marR="84667"/>
                </a:tc>
                <a:tc>
                  <a:txBody>
                    <a:bodyPr/>
                    <a:lstStyle/>
                    <a:p>
                      <a:endParaRPr lang="es-ES" dirty="0"/>
                    </a:p>
                  </a:txBody>
                  <a:tcPr marL="84667" marR="84667"/>
                </a:tc>
                <a:tc>
                  <a:txBody>
                    <a:bodyPr/>
                    <a:lstStyle/>
                    <a:p>
                      <a:endParaRPr lang="es-ES"/>
                    </a:p>
                  </a:txBody>
                  <a:tcPr marL="84667" marR="84667"/>
                </a:tc>
              </a:tr>
              <a:tr h="370840">
                <a:tc>
                  <a:txBody>
                    <a:bodyPr/>
                    <a:lstStyle/>
                    <a:p>
                      <a:r>
                        <a:rPr lang="es-ES" dirty="0" smtClean="0"/>
                        <a:t>Relaciones</a:t>
                      </a:r>
                      <a:r>
                        <a:rPr lang="es-ES" baseline="0" dirty="0" smtClean="0"/>
                        <a:t> Estado-Individuo</a:t>
                      </a:r>
                      <a:endParaRPr lang="es-ES" dirty="0"/>
                    </a:p>
                  </a:txBody>
                  <a:tcPr marL="84667" marR="84667"/>
                </a:tc>
                <a:tc>
                  <a:txBody>
                    <a:bodyPr/>
                    <a:lstStyle/>
                    <a:p>
                      <a:endParaRPr lang="es-ES"/>
                    </a:p>
                  </a:txBody>
                  <a:tcPr marL="84667" marR="84667"/>
                </a:tc>
                <a:tc>
                  <a:txBody>
                    <a:bodyPr/>
                    <a:lstStyle/>
                    <a:p>
                      <a:endParaRPr lang="es-ES"/>
                    </a:p>
                  </a:txBody>
                  <a:tcPr marL="84667" marR="84667"/>
                </a:tc>
                <a:tc>
                  <a:txBody>
                    <a:bodyPr/>
                    <a:lstStyle/>
                    <a:p>
                      <a:endParaRPr lang="es-ES"/>
                    </a:p>
                  </a:txBody>
                  <a:tcPr marL="84667" marR="84667"/>
                </a:tc>
              </a:tr>
              <a:tr h="370840">
                <a:tc>
                  <a:txBody>
                    <a:bodyPr/>
                    <a:lstStyle/>
                    <a:p>
                      <a:r>
                        <a:rPr lang="es-ES" dirty="0" smtClean="0"/>
                        <a:t>Relaciones </a:t>
                      </a:r>
                    </a:p>
                    <a:p>
                      <a:r>
                        <a:rPr lang="es-ES" dirty="0" smtClean="0"/>
                        <a:t>Estado - regiones</a:t>
                      </a:r>
                      <a:endParaRPr lang="es-ES" dirty="0"/>
                    </a:p>
                  </a:txBody>
                  <a:tcPr marL="84667" marR="84667"/>
                </a:tc>
                <a:tc>
                  <a:txBody>
                    <a:bodyPr/>
                    <a:lstStyle/>
                    <a:p>
                      <a:endParaRPr lang="es-ES"/>
                    </a:p>
                  </a:txBody>
                  <a:tcPr marL="84667" marR="84667"/>
                </a:tc>
                <a:tc>
                  <a:txBody>
                    <a:bodyPr/>
                    <a:lstStyle/>
                    <a:p>
                      <a:endParaRPr lang="es-ES" dirty="0"/>
                    </a:p>
                  </a:txBody>
                  <a:tcPr marL="84667" marR="84667"/>
                </a:tc>
                <a:tc>
                  <a:txBody>
                    <a:bodyPr/>
                    <a:lstStyle/>
                    <a:p>
                      <a:endParaRPr lang="es-ES" dirty="0"/>
                    </a:p>
                  </a:txBody>
                  <a:tcPr marL="84667" marR="84667"/>
                </a:tc>
              </a:tr>
            </a:tbl>
          </a:graphicData>
        </a:graphic>
      </p:graphicFrame>
      <p:sp>
        <p:nvSpPr>
          <p:cNvPr id="5" name="4 CuadroTexto"/>
          <p:cNvSpPr txBox="1"/>
          <p:nvPr/>
        </p:nvSpPr>
        <p:spPr>
          <a:xfrm>
            <a:off x="251520" y="764704"/>
            <a:ext cx="4968552" cy="369332"/>
          </a:xfrm>
          <a:prstGeom prst="rect">
            <a:avLst/>
          </a:prstGeom>
          <a:noFill/>
        </p:spPr>
        <p:txBody>
          <a:bodyPr wrap="square" rtlCol="0">
            <a:spAutoFit/>
          </a:bodyPr>
          <a:lstStyle/>
          <a:p>
            <a:r>
              <a:rPr lang="es-ES" dirty="0" smtClean="0"/>
              <a:t>1. Completa el siguiente cuadro</a:t>
            </a:r>
            <a:endParaRPr lang="es-ES" dirty="0"/>
          </a:p>
        </p:txBody>
      </p:sp>
      <p:sp>
        <p:nvSpPr>
          <p:cNvPr id="6" name="5 CuadroTexto"/>
          <p:cNvSpPr txBox="1"/>
          <p:nvPr/>
        </p:nvSpPr>
        <p:spPr>
          <a:xfrm>
            <a:off x="251520" y="4365104"/>
            <a:ext cx="8712968" cy="646331"/>
          </a:xfrm>
          <a:prstGeom prst="rect">
            <a:avLst/>
          </a:prstGeom>
          <a:noFill/>
        </p:spPr>
        <p:txBody>
          <a:bodyPr wrap="square" rtlCol="0">
            <a:spAutoFit/>
          </a:bodyPr>
          <a:lstStyle/>
          <a:p>
            <a:r>
              <a:rPr lang="es-ES" dirty="0" smtClean="0"/>
              <a:t>2. ¿Qué medidas económicas instauradas por los gobiernos liberales desde 1850, consideras que ayudaron al país a salir del atraso en el que estaba? Argumenta tu respuesta</a:t>
            </a:r>
            <a:endParaRPr lang="es-ES" dirty="0"/>
          </a:p>
        </p:txBody>
      </p:sp>
      <p:sp>
        <p:nvSpPr>
          <p:cNvPr id="7" name="6 CuadroTexto"/>
          <p:cNvSpPr txBox="1"/>
          <p:nvPr/>
        </p:nvSpPr>
        <p:spPr>
          <a:xfrm>
            <a:off x="395536" y="5157192"/>
            <a:ext cx="8208912" cy="1200329"/>
          </a:xfrm>
          <a:prstGeom prst="rect">
            <a:avLst/>
          </a:prstGeom>
          <a:noFill/>
        </p:spPr>
        <p:txBody>
          <a:bodyPr wrap="square" rtlCol="0">
            <a:spAutoFit/>
          </a:bodyPr>
          <a:lstStyle/>
          <a:p>
            <a:r>
              <a:rPr lang="es-ES" dirty="0" smtClean="0"/>
              <a:t>3. Determina si las siguientes afirmaciones son falsas o verdaderas. Justifica las falsas</a:t>
            </a:r>
          </a:p>
          <a:p>
            <a:pPr marL="800100" lvl="1" indent="-342900">
              <a:buFont typeface="+mj-lt"/>
              <a:buAutoNum type="alphaUcPeriod"/>
            </a:pPr>
            <a:r>
              <a:rPr lang="es-ES" dirty="0" smtClean="0"/>
              <a:t>Con el gobierno liberal, la iglesia mantuvo el monopolio de la educación durante el siglo XIX</a:t>
            </a:r>
          </a:p>
          <a:p>
            <a:pPr marL="800100" lvl="1" indent="-342900">
              <a:buFont typeface="+mj-lt"/>
              <a:buAutoNum type="alphaUcPeriod"/>
            </a:pPr>
            <a:r>
              <a:rPr lang="es-ES" dirty="0" smtClean="0"/>
              <a:t>La Constitución de 1886 fue impulsada por el movimiento de la Regeneración</a:t>
            </a:r>
            <a:endParaRPr lang="es-ES" dirty="0"/>
          </a:p>
        </p:txBody>
      </p:sp>
    </p:spTree>
    <p:extLst>
      <p:ext uri="{BB962C8B-B14F-4D97-AF65-F5344CB8AC3E}">
        <p14:creationId xmlns:p14="http://schemas.microsoft.com/office/powerpoint/2010/main" val="128059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642194"/>
          </a:xfrm>
        </p:spPr>
        <p:txBody>
          <a:bodyPr>
            <a:noAutofit/>
          </a:bodyPr>
          <a:lstStyle/>
          <a:p>
            <a:pPr algn="ctr"/>
            <a:r>
              <a:rPr lang="es-ES" sz="4000" b="1" dirty="0" smtClean="0"/>
              <a:t>Reformas que buscaban sacar el país del atraso en el que se encontraba</a:t>
            </a:r>
            <a:endParaRPr lang="es-ES" sz="4000" b="1" dirty="0"/>
          </a:p>
        </p:txBody>
      </p:sp>
      <p:sp>
        <p:nvSpPr>
          <p:cNvPr id="3" name="2 Marcador de contenido"/>
          <p:cNvSpPr>
            <a:spLocks noGrp="1"/>
          </p:cNvSpPr>
          <p:nvPr>
            <p:ph idx="1"/>
          </p:nvPr>
        </p:nvSpPr>
        <p:spPr>
          <a:xfrm>
            <a:off x="467544" y="2348880"/>
            <a:ext cx="7620000" cy="3744416"/>
          </a:xfrm>
        </p:spPr>
        <p:txBody>
          <a:bodyPr>
            <a:noAutofit/>
          </a:bodyPr>
          <a:lstStyle/>
          <a:p>
            <a:r>
              <a:rPr lang="es-ES" sz="3200" dirty="0" smtClean="0"/>
              <a:t>El programa liberal era una copia de las constituciones de Francia e Inglaterra. Muchos pensaban  que para asegurar el desarrollo bastaba con copiar esos modelos extranjeros</a:t>
            </a:r>
          </a:p>
          <a:p>
            <a:endParaRPr lang="es-ES" sz="3200" dirty="0"/>
          </a:p>
          <a:p>
            <a:pPr marL="0" indent="0">
              <a:buNone/>
            </a:pPr>
            <a:r>
              <a:rPr lang="es-ES" sz="3200" dirty="0" smtClean="0"/>
              <a:t>Veamos algunas reformas </a:t>
            </a:r>
            <a:endParaRPr lang="es-ES" sz="3200" dirty="0"/>
          </a:p>
        </p:txBody>
      </p:sp>
    </p:spTree>
    <p:extLst>
      <p:ext uri="{BB962C8B-B14F-4D97-AF65-F5344CB8AC3E}">
        <p14:creationId xmlns:p14="http://schemas.microsoft.com/office/powerpoint/2010/main" val="540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4.bp.blogspot.com/_mUzkJNm4hpc/S9Yf7dh2d8I/AAAAAAAAAB0/f9tkH365VNY/s1600/CAF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330" y="3905249"/>
            <a:ext cx="38100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revistacredencial.com/credencial/sites/default/files/images/caneyytaba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1124744"/>
            <a:ext cx="5610225"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a:r>
              <a:rPr lang="es-ES" b="1" dirty="0" smtClean="0"/>
              <a:t>Reformas Económicas </a:t>
            </a:r>
            <a:endParaRPr lang="es-ES" b="1" dirty="0"/>
          </a:p>
        </p:txBody>
      </p:sp>
      <p:sp>
        <p:nvSpPr>
          <p:cNvPr id="3" name="2 Marcador de contenido"/>
          <p:cNvSpPr>
            <a:spLocks noGrp="1"/>
          </p:cNvSpPr>
          <p:nvPr>
            <p:ph idx="1"/>
          </p:nvPr>
        </p:nvSpPr>
        <p:spPr>
          <a:xfrm>
            <a:off x="162463" y="1232278"/>
            <a:ext cx="3617449" cy="4637112"/>
          </a:xfrm>
        </p:spPr>
        <p:txBody>
          <a:bodyPr>
            <a:noAutofit/>
          </a:bodyPr>
          <a:lstStyle/>
          <a:p>
            <a:r>
              <a:rPr lang="es-ES" sz="3200" dirty="0" smtClean="0"/>
              <a:t>Eliminaron los monopolios comerciales y redujeron las tarifas aduaneras. </a:t>
            </a:r>
          </a:p>
          <a:p>
            <a:r>
              <a:rPr lang="es-ES" sz="3200" dirty="0" smtClean="0"/>
              <a:t>Incentivaron las exportaciones de productos agrícolas. 	</a:t>
            </a:r>
            <a:endParaRPr lang="es-ES" sz="3200" dirty="0"/>
          </a:p>
        </p:txBody>
      </p:sp>
    </p:spTree>
    <p:extLst>
      <p:ext uri="{BB962C8B-B14F-4D97-AF65-F5344CB8AC3E}">
        <p14:creationId xmlns:p14="http://schemas.microsoft.com/office/powerpoint/2010/main" val="357291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banrepcultural.org/sites/default/files/7-rioneg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564076"/>
            <a:ext cx="3419872" cy="529392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332656"/>
            <a:ext cx="8229600" cy="1152128"/>
          </a:xfrm>
        </p:spPr>
        <p:txBody>
          <a:bodyPr>
            <a:noAutofit/>
          </a:bodyPr>
          <a:lstStyle/>
          <a:p>
            <a:pPr algn="ctr"/>
            <a:r>
              <a:rPr lang="es-ES" sz="3200" b="1" dirty="0" smtClean="0"/>
              <a:t>En lo político: se concedieron libertades que beneficiaban a los individuos y a las regiones</a:t>
            </a:r>
            <a:br>
              <a:rPr lang="es-ES" sz="3200" b="1" dirty="0" smtClean="0"/>
            </a:br>
            <a:endParaRPr lang="es-ES" sz="3200" b="1" dirty="0"/>
          </a:p>
        </p:txBody>
      </p:sp>
      <p:sp>
        <p:nvSpPr>
          <p:cNvPr id="3" name="2 Marcador de contenido"/>
          <p:cNvSpPr>
            <a:spLocks noGrp="1"/>
          </p:cNvSpPr>
          <p:nvPr>
            <p:ph idx="1"/>
          </p:nvPr>
        </p:nvSpPr>
        <p:spPr>
          <a:xfrm>
            <a:off x="0" y="1340768"/>
            <a:ext cx="5770984" cy="4637112"/>
          </a:xfrm>
        </p:spPr>
        <p:txBody>
          <a:bodyPr>
            <a:normAutofit fontScale="92500" lnSpcReduction="20000"/>
          </a:bodyPr>
          <a:lstStyle/>
          <a:p>
            <a:r>
              <a:rPr lang="es-ES" sz="2800" dirty="0" smtClean="0"/>
              <a:t>Sufragio universal para los hombres mayores de 21 años. Bases de la democracia representativa</a:t>
            </a:r>
          </a:p>
          <a:p>
            <a:r>
              <a:rPr lang="es-ES" sz="2800" dirty="0" smtClean="0"/>
              <a:t>Cada región contó con su propio ejército, los gobernadores fueron designados localmente y los ingresos y las responsabilidades de cada región aumentaron</a:t>
            </a:r>
          </a:p>
          <a:p>
            <a:r>
              <a:rPr lang="es-ES" sz="2800" dirty="0" smtClean="0"/>
              <a:t>Modelo federal, basado en la autonomía regional. Sirvió para proteger los intereses de las oligarquías y fue una herramienta para evitar los gobiernos dictatoriales</a:t>
            </a:r>
          </a:p>
          <a:p>
            <a:endParaRPr lang="es-ES" sz="2800" dirty="0"/>
          </a:p>
        </p:txBody>
      </p:sp>
      <p:sp>
        <p:nvSpPr>
          <p:cNvPr id="4" name="AutoShape 2" descr="data:image/jpeg;base64,/9j/4AAQSkZJRgABAQAAAQABAAD/2wCEAAkGBxAQEBUUEBAUFBQQFRQVFhUUFBYYFRAUFRQXFxcUFRUYHCggGBolGxQUITEhJTUrLi8uGCE3ODMtOCgtLisBCgoKDg0OGxAQGywkICQsLDQsNywsLCwsLC4wLC0sLCwtLCwsLCwsLC0sLCwsLCwsLCwsLCwsLCw3LSwsLCwsLP/AABEIAOgA2QMBIgACEQEDEQH/xAAbAAEBAAMBAQEAAAAAAAAAAAAABAEDBQYCB//EAEMQAAICAQIDAQwIBAUDBQAAAAECAAMRBBIFITETBhQiMkFRU2FzkbPSQmNxcoGSsbIjM4LRYqGiweElUoMHFSQ0hP/EABkBAQEBAQEBAAAAAAAAAAAAAAABAgMEBf/EACURAQEAAgIBAwQDAQAAAAAAAAABAhEDEiExQVEEYYHwIjKxE//aAAwDAQACEQMRAD8A/X9Ij2bybXGLLFAXbgBWIH0fVKO9D6az3r8s+OFeK/trviGWwJRpD6az3r8sz3qfS2e9fllMQJu9T6Wz3r8sd6n0tnvX5ZTECbvQ+ms96/LHeh9NZ71+WUxAl70PprPevyx3ofTWe9fllUQJO829Pb70+WO829Pb70+WVxAk7zb09vvT5ZnvQ+ms96/LKogS96H01nvX5Y70PprPevyyqIE/ep9LZ7x/aO9frLPzf8SiIE/ev1ln5v8AiO9f8b/mlEQJ+9f8b/mg6X/G/wCaURAm71+ss/NM96/WP+aURAn72+sf3j+0d7fWP7/+JRECS9Cm0h28dBgnkQWAx/nKcTRr/FX2lf7xKIEfCvFf213xDLZFwrxX9td8Qy2AiIgIiICIiAiIgIiICIiAiIgYBmYiAiIgIiICIiAiIgTa/wAVfaV/vWUSfX+KPaVfEWb4EnCvFf2137zLZFwvxX9rb+8y2AiIgImMzMBExmZzAREZgIjMQETGZnMBExmMwMxMZjMDMRGYCIzGYCIzMZgZiIgT67xR9+r4izfNGu8Uffq+Ks3yCThg5P7W395lkj4Z0f2tv7zLJQkuutZQoXkXbbnGdvgls48vi4/GVSTX9a/vn4bzlz5XHjys+FnqiNzjJW8sVBO1lXa2OucKD1HkM36nVMdqodm5N5c4OwcsAA8s8zzPIbZzdWd1Sqq5NSPv/iPXtxy2eCOecH3S3WpuDADmacAfbu5Tw988OPL+e/T8bb1uvmm91O7tWsUEKyuqgjJA3LhQfL6wfJNupazexWwjYV8DC4YYViCSM5IJHWfFty2HcvNSaRkgjJ7TmOfmyIvsKtYVGT2iDHqK15/HBMmXLyY4ZSZb1Zo1NtlNrmzO87S5G3C42hCeRxnqAes+bbXJJ7UooLKFUKSduckkqTnwSeXkn1p6wpQLzBZj71Y+7nJ7NxZmIQLlsYLEsynAzy8E4B5iP+2efF23q3L9i9ZtQdRZ2Vm07mWvcjADLZVtvIcicr+k/PrO6fiVbAO7gkDwXoCs2TgEAoCckeSe+4NplrLgBsna2WYk7TuwuCcDB3dJ5Xu1GeIUf+D4xn1Pob2wnbz4ceSfCzTcW1v/ALffZbvSxHUIXqCHaezBIVl5+M3kn0vEtW3DBbWzvd2hGVrDMUFpHiKuOgHQTr92BHeVufMo97qJq7hx/wDBr+9b8Vp08de2vdPfTxA7qOJs5RXcuM5RaFLDaQDldhI59ftnoe6/jWq0+n05rfZZYhL5RSdwRCQQRy5sekj7mh/1i/8A/R8VZv8A/U8nbR/5vfhMTrZLyYzTO9Y2tvdRxrU02ada7dosRC42odxLAHqDjy9JZ3Xcdt07pXSBucbiSM+XAAHnyD/lPLcf4vRqNTpjS+7s1pVjgjaxcHacjqPL9s73dXYq6/TFjhRsJJ6ACzyzzfUTrhNfvl6vpJMuTzNzz/jd3Od0d9mo7HUKATu+iVZSBnBHmwDKeH8YufiFlDEbE348HnyC45/iZPTq6G4nhaQXJ/mixjkdj/25x6pp4WP+sXfY36JPPLZqb93quGN7Xrr+O2niXdJq3vsr0y8q9wwFDN4JwX59J1u5XjzapHDgB6gDkDkwOcHHnyJwuAayuviN5sYKGN6gnkM9oDjP2KZs7gD/ABNRjptH6tM4ZXt6/LfLxYTjsmPpMfPzs7nu6m17GW587q22EgDDqCR0Hl/2E7PcXxO3U1u1rbirADkBy2g+QT87o0rFGdelRQEjqN+7B964/Ge4/wDTgfwbfaD9gk4c8rlJfu6fV8HHjx5ZY/b8PXxET1vkJtf4g9pV8VJTJuIeIPaU/FSUQJOGdH9rb+8yyR8N6P7W395lkBNGr0wsAGSCp3Kw6qRyz6+RIx5jN8SWSzVHPGgcnw7dy+VQgGfUTk8pu1Wk3kEMVZcgMPMcZBHQjkPdKonPHh48ZcZPFXdQ16Fsg2WbwpBA2gDcOhPM5x1mG0DdoWFngsyuV2jqqgeNnp4Il8ROHCTUng7VFRomV878qM7U2jwc/wCLzDJmLtC5Ymu3YG5lSoYZ846EH/KXRF4cLj1s8G6n0um2Zy25m6nkOnQADoOs5XF+5wajUJcbSvZ7PBCghtjlhzPTrO7E6YTpNY+EvlFxfQDUUtUWKh8eEMEjBBHXl5Jjg3DhpqVqViwTdzbGTuYt5Bjyy6Jd3WhwOG9zS0auzUC1mNnaeAVGF3sGPPqeks49wavWVdnYSNrblZcZRsEZ58jyJGDOnEva72PIcL7g6qrFd7nt7NgyqVVV3A5BbHM4OPdOvx7gFer2lmKsmQGGDkHqCD9k7ERnbn/byuGVwu8fDhcD7matK2/cXfBAJGAoPXA/3m7TcDWvVPqA5LWZyuBgZAHX8BOvExMJPZ0vNnbbb6vL8T7jKbrWsFjJvOWUAEbj1Iz0z1nV4NwavS1lUJJY5Zj1M6cRMJLsvNyXHrb4cPQdzNNKWplmW9QrbscsZwRgdeco4FwZdIrKjM28hiWx1wB5APNOpETGT0iZcueW931IiJpzTcQ8Qe0q+KkozJ9f4g+/V8VJRiBLw3o/tbP3GVyPhnR/a2fuMsgIiICIiBNxDVimsucYBUc22gbmCglvIOfWaRrLNwGyrwhuAF3hMBjmo2cxzHP1yvUIGVgwBBByCMgjHlE8pf2q36Q6elbLF0h8ZwiIp7NdxOCT9gkHoxrdyBqwGLZ5FtoXacNuODjB5fbC63Bw4A3KWXa24OFGTg4HPmJwbtJZp9DcjsC40t7MVyBvsNjttzzxluX2SqhQtmkUYAHfAAAGAACAAB5hgQrZre6EVaY6krWawpYEXr4eATtXwcFuR5Z6idHXa0VIG8HwmVRuYIMt0yx6f3nC12krYaWtq1KHW3eAVG3Ar1JHg4x1wZ09ZfTfTeow/ZZVgRyDBA469eqnMD5fjJS+qm1EVryQoW0M4wjNuKFQdvgMM+ebl19hwezQBmKrutwWwSOQ29eXSR1UI3E7WZFLVabTbWIBKbrdVnaccsgCTvwHba11xWxxbSKfBx2FfbhiBknwiXbLDGRiB0NXxV61sY11nsUNjqt2XCgZ8Xb5QPLPt+KHtAiIrEor4awKxDbui4JPizhWcHGou4ht2pczJUthXO1H0lQZTgglfCJx58HyTt6nQV9rp3KA2VsUV/pBTU+RnzHAgNJxgPc9TBA1SbztsD7RnBD4A2n1GbbtdYCNtIYkZCmxVsI5c9p82efOcfh2lrFOtsCKHst1QZwBuYKzAAnqQMShqt+t1ODtZKdKVbrsIfUN7j0I8ogdLhnEBfULMbRmxSCc4Nbsjc/KMqZo0nF91q1vXsNtbWVncG3qpAYHl4LDcpxz6+qS8Hq2aAKbEcv2nhpkKWttboG5jBfHPzTzeg4jv0qakFWOi1jMdjq2KNQ5V8lSeSreW/8AGIH6FEwJmVCIiAiIgT6/xB9+r4qyiTcQ8Qe0q+KkogS8N6P7Wz90rknDuj+1s/dK4CIiAiIgRcXD9i3ZqXbl4KsFZxkblVjyBIyPJPOV3ap9Rp2Th91Gwitne2oqNP8ASUqrkk5C8+vKewmIHM42HCMV051AdCj1qyqxU56FiB5T5QZy+HHU32KTpH0yaeqxU7V1Z3scKFI2k+CADknmSRPUTEDxZ1tpFatwrW/wXLqwtrzvIYMxbtMnIdvVzmdONQK9RcdHeO01KP3uroLXqWhK+RDbSNy5xnmBPZxiTRt5HQa3UXa6txoNTp9w2XPayGt60Swou1XPPfZkEeudPuj1FlRqdNPdeqk5SlgCG8EozAkblG1uXnInbiNDyPB9XqLddvGi1OmrsV2uNxUpY6pWleAGO0gL5MZlvHNbbTqEZdJqNQNuV7Fl2I3hBt6swGcMMGehxEo8p3Pi223UA6bUaeq1C225gQ1zu5dkwx28iOXKadRxjVV2sRwe97WCIWWyvsbNhYqQ27kMu3MgHnznsYxBt41O+KtFQW0l9mO17SitkFis7lkLAnBAyeh5Eg+Sczhmp1VOnNd3DNVct6MgVTXmrTguldNgyPD28yfKGBzP0XEYg243cjZc2lU312VtvtCpac2LWLG7MOR1O3HOdqYmYCIiAiJ8VWqwypBGSOXnBwR+BBgaeIeIPaVfFSUSbiPiD79XxUlUCXQdH9o/6yqS6Do/tH/WVQEREBERAREQEREBERAREQET5RgRkHI84n1AREQEREBERAREQECIgTcR8Qffq+Kkok3EfEH36vipKZBNoOj+0f8AWVSXQ/T9o/6yqUIiICIiAiIgIiIEut4hTRjtrUr3HA3sFBP4zgtxqyvWBWYmm0F8vgClByXaFUZZ3OFBySFMu4pwbvs2JqP5BVVVVxlmzkuxx1B8UfafNOZx3hGoR+00o37a3UBmZrDfayJ2w3HGVQNjPIZOMZMzdtTWnotFxGq5EetwVsXcvkLL/wBwB54m25shlUjdtOBnmM5AOPNmcOrhGne009n/AAtNTXXjmNxJDAFh12itD/VOdwzXVDV1sX22WvqaLlJbBsRgalweWdgOPODLtNOlpeLabS6GpwjrWMJsRWdq2BIdSBzO0q+fsM+9FxovcVRTaruMuniUIa1KFifG3Zz4PkMm4lpXS9qq9699sLqrAu6vT6moZbf/ANqOqjI8uX8pluh4Y5qo7Q9k1LF2rpY7C3PCZ+lWMnA+zzSo7UREBERAREQEREBERAm4h4g+/V8VZTJuIeIPv1fEWUyCbRDx/aNKZPo/p/fb/aUShETDHHWBmJyarrLdS223bXRhWTaD2zOiurb/ACABsYHmnVgZiIgIiS6+9qwGCggEbueMKeWRJbpZN+FMTQt38QqR5Mg564xkerqPfN+Y3tNGJpGkrznYud2/OBnft27vt28s+abszMoREQEROVxnVW7q6aHVLLtxFjLuVFrKFgVyMkhuUDqxPlc458/X55hbQSQDzXGfVkZED7iJo1WpWvbu+m6oPvMcCBviYzMwERECbiHif11fFWUybiHif11fEWUwJ9J9P77f7SiT6P6f32/2lEBOX3T2FNJcw+ihJ9S5G7/TmdSfFtYYFWGQwIIPQg9RA4FFLWa2xq7mRP8A41p2gEXgo67Sx6DAU8ufSZHdCltmorqZc6Zd24OCWKsQ4wB4IBUg588++DdzCaZsi+90T+XU75rp5YG0AZOAcDPSb14GmbyXYnUqV6KOyVs5CYHlJzk5ORM2NSzbTq+KX6d61sqDpbbXX2gYLg2FgMJzO0YQc+pJmeH8ZLWWo+D2R8FvF3/xGrwQeh3Lj8RPrV8AWxwxtsG3vfC7uWdPYzg5PPJ3YJn3/wCw1/xfCfN9i2E5GU2srbUOOQ3KT9pMll9jc92jUd01a3UVKMnUbSTzxWr7tmcDHMqwnS4t/wDXt9SMfcMzRbwoNbU2/FdHi1BV2sQCFLHr4OSQByl2opFiMjdHUqcdcEYMuk3qoKA4sJ25BDsozzbIrP4c8j8BOBb3Wu+ntZ9IwC6btSotAJXe1dwB8m3BOfLPS08NVezwz5qBGSx8PI5l/Pz5zlL3JV4cG60rZXqaiMjATUPuIHL6PPH2yYzS5WVTfxDsLq6lAKN2YxzHZqxZFIP0ua4x6xPniPdHXTTZYVJKbQq+kaz+WMjpk+6ULwdO1rcszCqsVhW57ipBWxieZYc+frmt+BjsOxS6yvmCbF2mwgHIXLA4A5Dz4EujcXcO1YvprtU8rUVx9jDPlnG0XGbALVx2hrbbUQdptO+yva2emGqYZ8uJ3tNp1rRUQYVAFUeYAYAnNTgFQVgC433duW3eFu379oPkXJbkPOfPLUjqoSQMjBwMjrg+UZnm9Fqu27wuA/m9qWxz2s1LMwPmwwx+E9LPN1dyCV2s1Wp1FdTsWahHArYnxgOW5QfMCIRZ3Scc70RStfaM2W25xitMGx8+oHpNVevFVmsds4qNPIec1Jy97CW67hFdz1O2f4BfCg+CwdNpVh5R05eqab+Ao7ahu0cd9qitgjCbF2hkGMZxjr5oU0/F2ZFLV4YizIDAgNU+xwD5cYJnL4txNrVuU1FDpNTpCpyD2qNZWwb1ZyRidnVcHRynhMorFowuPC7UEMW85yd32znW9ywLWEai4dtXQrcx41DBls6eNyAmdVbpq0fHHtbedK3aLp7GVRZ4LMtxSyseTIKId3mM7fCdf29e/btw9iYyD/LdkyCORBxn8ZPrOBpY4ZbHrxTbTisgDFhBLdPGBHL7Zu0XDzUxK2NtLWtsIGN1jhuuM8sED7xmoi+IiVE3EPE/rq+Ispk3EfE/rq+IspzAn0n0/vn9BKJPpOr/AHz+glEBERAREQEREBERAREwxwPsgZiau3G3dnkcf5zTo9UXVmYAbWYeCchgPKDJtdK4kZ1DqMsM7nCrtBOA3QsP1m3SWlkBOOfmOQfWD5o2ab4iJUIiICIiAiIgIiIEvEfE/rq+IsqkvEf5f9dfxFlUDRper/fP6Cb5o0p5v98/oJvgIiICIiAiIgIiICYY8uczPl1BGD0MDlaWvZ2tbjdWmGX7pyQvqIII/AGa0o2C8oxatqsgdSGIbIz5eg68+f2TqrpUClceC2cg5O7Iwck9eUUaZK12oMD9ftJ6zPVrsk0ikliWyjqn4HBVh/kPfM8PyrWKSNquAnnOUDEevHP3SnvOvZs2jb5vJ1z+sxXoq127VA2btuPJu6+/ETHRclAiBE0yREQEREBERAREQJuIeJ/VX8RZTJ9d4n9SfvWUQJ9J1s++f2rKJNpOtntD+1ZTAREQEREBERAREQEREBERAREQEREBERAREQEREBERAn1/if1J+9ZRJ9d4n4p+8SiBFXYyM+a3OXyCACCNq+v1GbO+z6Kz3L80RAd9n0VnuX5o77PorPcvzREANUfRWe5fmme+fq39w/vEQMd9fV2flH95kar6uz8o/vEQHfP1b/l/5jvr6uz8sRAd9/V2fljvr6uz8sRAx339VZ+Uf3jvo+is9w/vEQHfR9FZ7h/eDqj6Kz3L80RAx32fQ2e5fmjvw+ht9y/NMRAd+N6G33J80HWN6C33J80RAd+N6C3/AEfPHfjegt/0fPEQM99t6G3/AEfNA1behs9yfNEQHfZ9DZ7l+aZ77PobPcvzTEQPjUXM64FTjJXqFxyYHzyzdE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xAQEBUUEBAUFBQQFRQVFhUUFBYYFRAUFRQXFxcUFRUYHCggGBolGxQUITEhJTUrLi8uGCE3ODMtOCgtLisBCgoKDg0OGxAQGywkICQsLDQsNywsLCwsLC4wLC0sLCwtLCwsLCwsLC0sLCwsLCwsLCwsLCwsLCw3LSwsLCwsLP/AABEIAOgA2QMBIgACEQEDEQH/xAAbAAEBAAMBAQEAAAAAAAAAAAAABAEDBQYCB//EAEMQAAICAQIDAQwIBAUDBQAAAAECAAMRBBIFITETBhQiMkFRU2FzkbPSQmNxcoGSsbIjM4LRYqGiweElUoMHFSQ0hP/EABkBAQEBAQEBAAAAAAAAAAAAAAABAgMEBf/EACURAQEAAgIBAwQDAQAAAAAAAAABAhEDEiExQVEEYYHwIjKxE//aAAwDAQACEQMRAD8A/X9Ij2bybXGLLFAXbgBWIH0fVKO9D6az3r8s+OFeK/trviGWwJRpD6az3r8sz3qfS2e9fllMQJu9T6Wz3r8sd6n0tnvX5ZTECbvQ+ms96/LHeh9NZ71+WUxAl70PprPevyx3ofTWe9fllUQJO829Pb70+WO829Pb70+WVxAk7zb09vvT5ZnvQ+ms96/LKogS96H01nvX5Y70PprPevyyqIE/ep9LZ7x/aO9frLPzf8SiIE/ev1ln5v8AiO9f8b/mlEQJ+9f8b/mg6X/G/wCaURAm71+ss/NM96/WP+aURAn72+sf3j+0d7fWP7/+JRECS9Cm0h28dBgnkQWAx/nKcTRr/FX2lf7xKIEfCvFf213xDLZFwrxX9td8Qy2AiIgIiICIiAiIgIiICIiAiIgYBmYiAiIgIiICIiAiIgTa/wAVfaV/vWUSfX+KPaVfEWb4EnCvFf2137zLZFwvxX9rb+8y2AiIgImMzMBExmZzAREZgIjMQETGZnMBExmMwMxMZjMDMRGYCIzGYCIzMZgZiIgT67xR9+r4izfNGu8Uffq+Ks3yCThg5P7W395lkj4Z0f2tv7zLJQkuutZQoXkXbbnGdvgls48vi4/GVSTX9a/vn4bzlz5XHjys+FnqiNzjJW8sVBO1lXa2OucKD1HkM36nVMdqodm5N5c4OwcsAA8s8zzPIbZzdWd1Sqq5NSPv/iPXtxy2eCOecH3S3WpuDADmacAfbu5Tw988OPL+e/T8bb1uvmm91O7tWsUEKyuqgjJA3LhQfL6wfJNupazexWwjYV8DC4YYViCSM5IJHWfFty2HcvNSaRkgjJ7TmOfmyIvsKtYVGT2iDHqK15/HBMmXLyY4ZSZb1Zo1NtlNrmzO87S5G3C42hCeRxnqAes+bbXJJ7UooLKFUKSduckkqTnwSeXkn1p6wpQLzBZj71Y+7nJ7NxZmIQLlsYLEsynAzy8E4B5iP+2efF23q3L9i9ZtQdRZ2Vm07mWvcjADLZVtvIcicr+k/PrO6fiVbAO7gkDwXoCs2TgEAoCckeSe+4NplrLgBsna2WYk7TuwuCcDB3dJ5Xu1GeIUf+D4xn1Pob2wnbz4ceSfCzTcW1v/ALffZbvSxHUIXqCHaezBIVl5+M3kn0vEtW3DBbWzvd2hGVrDMUFpHiKuOgHQTr92BHeVufMo97qJq7hx/wDBr+9b8Vp08de2vdPfTxA7qOJs5RXcuM5RaFLDaQDldhI59ftnoe6/jWq0+n05rfZZYhL5RSdwRCQQRy5sekj7mh/1i/8A/R8VZv8A/U8nbR/5vfhMTrZLyYzTO9Y2tvdRxrU02ada7dosRC42odxLAHqDjy9JZ3Xcdt07pXSBucbiSM+XAAHnyD/lPLcf4vRqNTpjS+7s1pVjgjaxcHacjqPL9s73dXYq6/TFjhRsJJ6ACzyzzfUTrhNfvl6vpJMuTzNzz/jd3Od0d9mo7HUKATu+iVZSBnBHmwDKeH8YufiFlDEbE348HnyC45/iZPTq6G4nhaQXJ/mixjkdj/25x6pp4WP+sXfY36JPPLZqb93quGN7Xrr+O2niXdJq3vsr0y8q9wwFDN4JwX59J1u5XjzapHDgB6gDkDkwOcHHnyJwuAayuviN5sYKGN6gnkM9oDjP2KZs7gD/ABNRjptH6tM4ZXt6/LfLxYTjsmPpMfPzs7nu6m17GW587q22EgDDqCR0Hl/2E7PcXxO3U1u1rbirADkBy2g+QT87o0rFGdelRQEjqN+7B964/Ge4/wDTgfwbfaD9gk4c8rlJfu6fV8HHjx5ZY/b8PXxET1vkJtf4g9pV8VJTJuIeIPaU/FSUQJOGdH9rb+8yyR8N6P7W395lkBNGr0wsAGSCp3Kw6qRyz6+RIx5jN8SWSzVHPGgcnw7dy+VQgGfUTk8pu1Wk3kEMVZcgMPMcZBHQjkPdKonPHh48ZcZPFXdQ16Fsg2WbwpBA2gDcOhPM5x1mG0DdoWFngsyuV2jqqgeNnp4Il8ROHCTUng7VFRomV878qM7U2jwc/wCLzDJmLtC5Ymu3YG5lSoYZ846EH/KXRF4cLj1s8G6n0um2Zy25m6nkOnQADoOs5XF+5wajUJcbSvZ7PBCghtjlhzPTrO7E6YTpNY+EvlFxfQDUUtUWKh8eEMEjBBHXl5Jjg3DhpqVqViwTdzbGTuYt5Bjyy6Jd3WhwOG9zS0auzUC1mNnaeAVGF3sGPPqeks49wavWVdnYSNrblZcZRsEZ58jyJGDOnEva72PIcL7g6qrFd7nt7NgyqVVV3A5BbHM4OPdOvx7gFer2lmKsmQGGDkHqCD9k7ERnbn/byuGVwu8fDhcD7matK2/cXfBAJGAoPXA/3m7TcDWvVPqA5LWZyuBgZAHX8BOvExMJPZ0vNnbbb6vL8T7jKbrWsFjJvOWUAEbj1Iz0z1nV4NwavS1lUJJY5Zj1M6cRMJLsvNyXHrb4cPQdzNNKWplmW9QrbscsZwRgdeco4FwZdIrKjM28hiWx1wB5APNOpETGT0iZcueW931IiJpzTcQ8Qe0q+KkozJ9f4g+/V8VJRiBLw3o/tbP3GVyPhnR/a2fuMsgIiICIiBNxDVimsucYBUc22gbmCglvIOfWaRrLNwGyrwhuAF3hMBjmo2cxzHP1yvUIGVgwBBByCMgjHlE8pf2q36Q6elbLF0h8ZwiIp7NdxOCT9gkHoxrdyBqwGLZ5FtoXacNuODjB5fbC63Bw4A3KWXa24OFGTg4HPmJwbtJZp9DcjsC40t7MVyBvsNjttzzxluX2SqhQtmkUYAHfAAAGAACAAB5hgQrZre6EVaY6krWawpYEXr4eATtXwcFuR5Z6idHXa0VIG8HwmVRuYIMt0yx6f3nC12krYaWtq1KHW3eAVG3Ar1JHg4x1wZ09ZfTfTeow/ZZVgRyDBA469eqnMD5fjJS+qm1EVryQoW0M4wjNuKFQdvgMM+ebl19hwezQBmKrutwWwSOQ29eXSR1UI3E7WZFLVabTbWIBKbrdVnaccsgCTvwHba11xWxxbSKfBx2FfbhiBknwiXbLDGRiB0NXxV61sY11nsUNjqt2XCgZ8Xb5QPLPt+KHtAiIrEor4awKxDbui4JPizhWcHGou4ht2pczJUthXO1H0lQZTgglfCJx58HyTt6nQV9rp3KA2VsUV/pBTU+RnzHAgNJxgPc9TBA1SbztsD7RnBD4A2n1GbbtdYCNtIYkZCmxVsI5c9p82efOcfh2lrFOtsCKHst1QZwBuYKzAAnqQMShqt+t1ODtZKdKVbrsIfUN7j0I8ogdLhnEBfULMbRmxSCc4Nbsjc/KMqZo0nF91q1vXsNtbWVncG3qpAYHl4LDcpxz6+qS8Hq2aAKbEcv2nhpkKWttboG5jBfHPzTzeg4jv0qakFWOi1jMdjq2KNQ5V8lSeSreW/8AGIH6FEwJmVCIiAiIgT6/xB9+r4qyiTcQ8Qe0q+KkogS8N6P7Wz90rknDuj+1s/dK4CIiAiIgRcXD9i3ZqXbl4KsFZxkblVjyBIyPJPOV3ap9Rp2Th91Gwitne2oqNP8ASUqrkk5C8+vKewmIHM42HCMV051AdCj1qyqxU56FiB5T5QZy+HHU32KTpH0yaeqxU7V1Z3scKFI2k+CADknmSRPUTEDxZ1tpFatwrW/wXLqwtrzvIYMxbtMnIdvVzmdONQK9RcdHeO01KP3uroLXqWhK+RDbSNy5xnmBPZxiTRt5HQa3UXa6txoNTp9w2XPayGt60Swou1XPPfZkEeudPuj1FlRqdNPdeqk5SlgCG8EozAkblG1uXnInbiNDyPB9XqLddvGi1OmrsV2uNxUpY6pWleAGO0gL5MZlvHNbbTqEZdJqNQNuV7Fl2I3hBt6swGcMMGehxEo8p3Pi223UA6bUaeq1C225gQ1zu5dkwx28iOXKadRxjVV2sRwe97WCIWWyvsbNhYqQ27kMu3MgHnznsYxBt41O+KtFQW0l9mO17SitkFis7lkLAnBAyeh5Eg+Sczhmp1VOnNd3DNVct6MgVTXmrTguldNgyPD28yfKGBzP0XEYg243cjZc2lU312VtvtCpac2LWLG7MOR1O3HOdqYmYCIiAiJ8VWqwypBGSOXnBwR+BBgaeIeIPaVfFSUSbiPiD79XxUlUCXQdH9o/6yqS6Do/tH/WVQEREBERAREQEREBERAREQET5RgRkHI84n1AREQEREBERAREQECIgTcR8Qffq+Kkok3EfEH36vipKZBNoOj+0f8AWVSXQ/T9o/6yqUIiICIiAiIgIiIEut4hTRjtrUr3HA3sFBP4zgtxqyvWBWYmm0F8vgClByXaFUZZ3OFBySFMu4pwbvs2JqP5BVVVVxlmzkuxx1B8UfafNOZx3hGoR+00o37a3UBmZrDfayJ2w3HGVQNjPIZOMZMzdtTWnotFxGq5EetwVsXcvkLL/wBwB54m25shlUjdtOBnmM5AOPNmcOrhGne009n/AAtNTXXjmNxJDAFh12itD/VOdwzXVDV1sX22WvqaLlJbBsRgalweWdgOPODLtNOlpeLabS6GpwjrWMJsRWdq2BIdSBzO0q+fsM+9FxovcVRTaruMuniUIa1KFifG3Zz4PkMm4lpXS9qq9699sLqrAu6vT6moZbf/ANqOqjI8uX8pluh4Y5qo7Q9k1LF2rpY7C3PCZ+lWMnA+zzSo7UREBERAREQEREBERAm4h4g+/V8VZTJuIeIPv1fEWUyCbRDx/aNKZPo/p/fb/aUShETDHHWBmJyarrLdS223bXRhWTaD2zOiurb/ACABsYHmnVgZiIgIiS6+9qwGCggEbueMKeWRJbpZN+FMTQt38QqR5Mg564xkerqPfN+Y3tNGJpGkrznYud2/OBnft27vt28s+abszMoREQEROVxnVW7q6aHVLLtxFjLuVFrKFgVyMkhuUDqxPlc458/X55hbQSQDzXGfVkZED7iJo1WpWvbu+m6oPvMcCBviYzMwERECbiHif11fFWUybiHif11fEWUwJ9J9P77f7SiT6P6f32/2lEBOX3T2FNJcw+ihJ9S5G7/TmdSfFtYYFWGQwIIPQg9RA4FFLWa2xq7mRP8A41p2gEXgo67Sx6DAU8ufSZHdCltmorqZc6Zd24OCWKsQ4wB4IBUg588++DdzCaZsi+90T+XU75rp5YG0AZOAcDPSb14GmbyXYnUqV6KOyVs5CYHlJzk5ORM2NSzbTq+KX6d61sqDpbbXX2gYLg2FgMJzO0YQc+pJmeH8ZLWWo+D2R8FvF3/xGrwQeh3Lj8RPrV8AWxwxtsG3vfC7uWdPYzg5PPJ3YJn3/wCw1/xfCfN9i2E5GU2srbUOOQ3KT9pMll9jc92jUd01a3UVKMnUbSTzxWr7tmcDHMqwnS4t/wDXt9SMfcMzRbwoNbU2/FdHi1BV2sQCFLHr4OSQByl2opFiMjdHUqcdcEYMuk3qoKA4sJ25BDsozzbIrP4c8j8BOBb3Wu+ntZ9IwC6btSotAJXe1dwB8m3BOfLPS08NVezwz5qBGSx8PI5l/Pz5zlL3JV4cG60rZXqaiMjATUPuIHL6PPH2yYzS5WVTfxDsLq6lAKN2YxzHZqxZFIP0ua4x6xPniPdHXTTZYVJKbQq+kaz+WMjpk+6ULwdO1rcszCqsVhW57ipBWxieZYc+frmt+BjsOxS6yvmCbF2mwgHIXLA4A5Dz4EujcXcO1YvprtU8rUVx9jDPlnG0XGbALVx2hrbbUQdptO+yva2emGqYZ8uJ3tNp1rRUQYVAFUeYAYAnNTgFQVgC433duW3eFu379oPkXJbkPOfPLUjqoSQMjBwMjrg+UZnm9Fqu27wuA/m9qWxz2s1LMwPmwwx+E9LPN1dyCV2s1Wp1FdTsWahHArYnxgOW5QfMCIRZ3Scc70RStfaM2W25xitMGx8+oHpNVevFVmsds4qNPIec1Jy97CW67hFdz1O2f4BfCg+CwdNpVh5R05eqab+Ao7ahu0cd9qitgjCbF2hkGMZxjr5oU0/F2ZFLV4YizIDAgNU+xwD5cYJnL4txNrVuU1FDpNTpCpyD2qNZWwb1ZyRidnVcHRynhMorFowuPC7UEMW85yd32znW9ywLWEai4dtXQrcx41DBls6eNyAmdVbpq0fHHtbedK3aLp7GVRZ4LMtxSyseTIKId3mM7fCdf29e/btw9iYyD/LdkyCORBxn8ZPrOBpY4ZbHrxTbTisgDFhBLdPGBHL7Zu0XDzUxK2NtLWtsIGN1jhuuM8sED7xmoi+IiVE3EPE/rq+Ispk3EfE/rq+IspzAn0n0/vn9BKJPpOr/AHz+glEBERAREQEREBERAREwxwPsgZiau3G3dnkcf5zTo9UXVmYAbWYeCchgPKDJtdK4kZ1DqMsM7nCrtBOA3QsP1m3SWlkBOOfmOQfWD5o2ab4iJUIiICIiAiIgIiIEvEfE/rq+IsqkvEf5f9dfxFlUDRper/fP6Cb5o0p5v98/oJvgIiICIiAiIgIiICYY8uczPl1BGD0MDlaWvZ2tbjdWmGX7pyQvqIII/AGa0o2C8oxatqsgdSGIbIz5eg68+f2TqrpUClceC2cg5O7Iwck9eUUaZK12oMD9ftJ6zPVrsk0ikliWyjqn4HBVh/kPfM8PyrWKSNquAnnOUDEevHP3SnvOvZs2jb5vJ1z+sxXoq127VA2btuPJu6+/ETHRclAiBE0yREQEREBERAREQJuIeJ/VX8RZTJ9d4n9SfvWUQJ9J1s++f2rKJNpOtntD+1ZTAREQEREBERAREQEREBERAREQEREBERAREQEREBERAn1/if1J+9ZRJ9d4n4p+8SiBFXYyM+a3OXyCACCNq+v1GbO+z6Kz3L80RAd9n0VnuX5o77PorPcvzREANUfRWe5fmme+fq39w/vEQMd9fV2flH95kar6uz8o/vEQHfP1b/l/5jvr6uz8sRAd9/V2fljvr6uz8sRAx339VZ+Uf3jvo+is9w/vEQHfR9FZ7h/eDqj6Kz3L80RAx32fQ2e5fmjvw+ht9y/NMRAd+N6G33J80HWN6C33J80RAd+N6C3/AEfPHfjegt/0fPEQM99t6G3/AEfNA1behs9yfNEQHfZ9DZ7l+aZ77PobPcvzTEQPjUXM64FTjJXqFxyYHzyzdE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59622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0/01/Col17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69552"/>
            <a:ext cx="6764909" cy="55517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372200" y="469552"/>
            <a:ext cx="2232248" cy="646331"/>
          </a:xfrm>
          <a:prstGeom prst="rect">
            <a:avLst/>
          </a:prstGeom>
          <a:noFill/>
        </p:spPr>
        <p:txBody>
          <a:bodyPr wrap="square" rtlCol="0">
            <a:spAutoFit/>
          </a:bodyPr>
          <a:lstStyle/>
          <a:p>
            <a:r>
              <a:rPr lang="es-ES" dirty="0" smtClean="0"/>
              <a:t>Virreinato de Nueva Granada 1717-1819</a:t>
            </a:r>
            <a:endParaRPr lang="es-ES" dirty="0"/>
          </a:p>
        </p:txBody>
      </p:sp>
    </p:spTree>
    <p:extLst>
      <p:ext uri="{BB962C8B-B14F-4D97-AF65-F5344CB8AC3E}">
        <p14:creationId xmlns:p14="http://schemas.microsoft.com/office/powerpoint/2010/main" val="267304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xQVFRQWGBgaGBcXFxsYGBcaGBgdFxodGBgYHCYfFxwjHBcYHy8gIycpLCwsGB4xNTAqNSYrLCkBCQoKDgwOGg8PGiwkHyQsLCwsLCwsLCwsLCwsLCwsLCwpLCksLCwsLCwsLCwsLCksLCwsLCwsLCwsLCwsLCwsLP/AABEIALQBGAMBIgACEQEDEQH/xAAaAAABBQEAAAAAAAAAAAAAAAAEAAECAwUG/8QARRAAAQIDBQUFAwoFAwQDAQAAAQIRAAMhBBIxQVEFImFxgRMykaHwQrHBBiNSYnKCkqLR4RQVU9LxM5OyFkOjwmODwyT/xAAZAQACAwEAAAAAAAAAAAAAAAAAAgEDBAX/xAAnEQACAgEEAgMAAgMBAAAAAAAAAQIRAxIhMVEEQRMiYWJxMjOhFP/aAAwDAQACEQMRAD8A6y0JuTL9biyEzAQAApmQpkndwCH0UnG68FSbMkCqUE3jVSQrJOo4w8yXeBCkuCGIYKBDaElgzjOMxO1ZifmhJMxaHc30JJFAkgEuXCQ5wBcQJuqBxV2RnbakplyFqlIAnlIAuI3QqpJLVAcYaiGtm1ZUtSgZKSEuCWQN4S+1YAkFW62GvNhxLugj+XsCCCxlVBZxjmw8Ia0WlKlFS7EsqIYk9mSQxH0tCR1MFSD6/hKTtySq582E35lwYEAsku4UxDrSmmZ4QpG15C0KUJbXEhSgxepIAYKxN1xkyk6xXMtaCSTY1ucSQgnL631U+AiItssBQ/hZgCkhKhdTVIdgd7Jz4wVL9I+v4Ert8tJZUhSSGK3J3AVXAokTKgl+69AYkvaMlKEr7JRvJUtgVOEo7xPzjUcYEkvQGAhPlU//AJZxIP0Xet7e39+rHeeohGZJu3TZrQwejKoDQjv905pwOYifsFR/C5e37MH3VUKwWK/+2znv4F6cjg0WJ2vZrpXdUwbNZ7y1IyWQay1EkOGDvAaplmJJNnnAl33FDEk5KpVR8eUOqZZT3pE463pa1Od6pclz84uprvcoLl+hUfwK25O7OZIQgN2il3jeUSyUOwctifKJiYdT4xnbQtSZs6zdmmYEy77lSFBnQAHJxwMatnkuY0Yrrcy5UtWw6UkxNNlOnlBqymWgqVgOp0AAzJNGjPT8pUFak9nMphQVGrKIaIeTomOFsKlWDgPARemzpHsp8BGRL2vOGJQXyZm4Ag1A4g84ptE5czvlx9EOE9Q+91phSEbbL1haDdoW+6q5LEt63iUA3TRhRq1foNYz0LVeF1RVMGAozU7yQAljmojPHCITQEpLUbRuZbjG+qZKlJCQyQagJBJI1ZIJOOJ1hXSLq0qluWLKUhyKcE1JOAAAcnlE9jyU3VDfJBD9o14OkM12jFn5vAFptwUGSglqhSnQAWIBDb71OnOJbNtC2ooXwEpWFC8CQGCgQUkXgX+DgxnyZFGV+iI42o7hE6fMHaAyapYoIJAUCpsauQnepxDCjhItyim860jMFSgQxIOY0jQmbSUG7RKQkkAqSolnoHSUhg9Hcs+jkDbU2b2ktSC7KDHln4inWL8Moy3Tsz5bK029Td9f+4r+6JJ2iunzi/8AcV/dGL/0wlIqtZd3dqhZdb5uczwGkWDZACUAKa4DUpBqVX7wfuqvNXgMI01+Ge/5Gv8AzKZ/Umf7i/1iQ2nM/qTP9xf6xgf9OpoLxIFA4FASskUavzmNMBE7L8nghaVXr10uQU4mle9Q7rvXE4QV/Em/5M3/AOZzf6kz/cV+sIbXm/1Jn4j8YGbhCHKG0R6E1y7Cf5vN/qL/ABQ/85m/1F+MDpTWJqlRGiPROuXZcNtzv6ivy/pD/wA8nf1FeCfimA3iN4QaI9B8kuzRG3J39RXgj+2GVt6d/UPgj+2AwQ0RUYPjj0HyS7CF/KCd9M/hR/bCjPmEQoX449E/JLs2UyzmGyrujlUU19VptdnvpYkpILpU4UUqyI3wK50qHB4UGeUMJyZIH9VLpRwC0n/TetSSHzFBBEq0JBATcdiRdmgBuSS5HFvdGPg6BSm2qFFoL6oKVJOVKuPvAczEZlsQO9eRxUkgdVB0jxgwrNKjg0004AF8cMIYu2Y+/hr3hX1rDamJoQFNtMoEgqFMaEgZ1IDDWpzh0WZKg6SCDgQXHiIuQgJDJASMgFoprln184GmJUlRVKu7/eClJLENvi6d4tiKOwqM2WRivEmXosoEV2i0ykMFqAJdscuQjC+UInMxUq6croSOrVI4PA2zJZmkBA3gC4KjdRrqEgnBhXpE6rLceCL3k6R0lnVLmvcU7UYgpOtAoAkVhTbA0YCpVSFJZSSxBAcaMdMwRGhs7aBlqaYVGWRmSooIzzN056U4wym0Pl8L66oOzPk7fQoE3VUQpRwyVdA5lw3MRp2LbSNxkkhXZuXQm6ZhISGUoFR3S4S9BBMv5P2cgFKElJY0JIPdbNlDcR4QLbJFnSbstAKwaspQQkhRWL10sohRJCat9WJc2zHHGr2QHtX5TJWkbiwAAu7ukqvG6hglWrli2AMVTNopCVKqQm7g1bwSQznBljFoaTsmWB3QcDVyKAgBiTQAlh/mH/lMtmZQBal9TbrNR8mFeERTNkY0qIS9rIKgmoKrpGB7yroqkkGrdDFtntyVpUpLkJLM1TgzaguG1eGOzEHEEkEEEqUVOl2qS/tH0IlZ7ChC0hAugkEgYG4C3ndrm0Q20rHStly7OpiVkJSKkJLqPB2p0fnBy7KUKSlVSZaPFAukcnY/eMMkgTEFQJS9NAskXSQ9Q+GhIOhF9tnhc6he6ljwJLtzYO3LWM7batj3U1FFYidjPzrjJBvHmoXf+K/HjEYzZu01ypkxKEh7t8EgkNLQtShQ43uzH34z5FcWPkdROitKLyFJ+klSfEN8YnK2m6Q8qYVMHokB8+8oPXMUjlV/KaYEBTS17swm6AbpBQEvcmKpeWxqDUGjVs/6mXdmG9JSoLKUJIFTfUkP886aBypQSwehinHrx8GV0zo1Wl/+yropBPgSB5wpIlrJCSyhUpIuqH3TVuIpxjn7V8pVISpuyUpJmAsSzJ7MJU15wk38SahqwTZ9sIW4nmWAiWJgIUAXvTAq40xTECWO6p69I0R8nLHd8FTxQZuosAeA9oyiiYm7MGA3ClZoCQoshKnd82YihxBD2Jt2bMQASm8L94LQSpN24U1BS7pmCpGIOMaDFSry1FRAIFAkAFnYDUgVJOA62ZfK2/RVjjEu/jJOSZh/+pfxSIjM2hKAJ7OYAASTdSwAqS169qaCIKAakUWaWhC3mJVNQC731qUmrh0FV2YkHQPhRTRTHypydPYFGPQdbOzl3XfedgEKUaNkkEjEY6xl2iShahMBUCKMzVSSCKi8K0IwLCNG0rVNmFctCpiAlkEKSEjNYN4ghV4AEEUujCsCoshSgAgguo1Z6qJDsSHYgmsbcc3OdS4K8kdKtAlonBKFKIwBLDEsHp4Rmfz8AF0p3QTSZRQY9w3d+qSCaANnBdu7S8kIG7W8aPUEAAK0NfDjAi1TxLUkAqWwZW6B3QVMxFbzgdDGttmdJeyY+UCQGKHVdfdLh7wF0EipCVBRi6x7WE0sEsGJd3IwNUtQG8GPA84pSqeSaXU3qMEk3TeNXzASkc1DjEO1n3ag3sCyU0IBYp3quQHegvcIE2TSNBZEKIDAPiwfnnChisPk20g1i5VmQtNAEl7wIABChgRTHnxBoYzItlzyISWNMsjkaDeznDBUtQOqLp8Q7+AiKrPMVipCPsJCiTqSsM3ADqIpFsMMbaYr+Eu+cuFkmEG9NIUfoJAT1Sp7x1fyxNaNqAEIWq7MvXSneqcjRt1VGOFQHeIJthghSe0QUks+BGIOII4ggHpCSx0PDKnyc7tyyzlLmLQd0XAgFT3rybrAYMFKBJd93jFdls1qkpSlCVJZkroN4md/qA1c3Lr8CpsBHSTZU1aChQSHoVCYpvtBJGOd0nqcYutU2FjGx5zpHJbR/iCFzDLWCFX0lhSUBMUZarul1HeqCs4RnWa0zSpDgquE3yAGN5RQONBVmdi51juAL8taabyVDxBHxjnkzN1y41BxBdmbV6NrEyVM2eHLWnvwFWK2FNmnIKrqiTcqAd5dxQTxz++8UWZwbpagdJAajszcHHCsMqWQlIIYqmOz4MCcuQw1MPKPzhf6Kfer4geAjHizOWWlxuMknGUv0IEPAyFFdXITk1Cri4qBoM8Yts6jUGrKIfMjHlm3SNUc0ZScF6IcGlbLGiMggTa5pZJydyVDnRPhzhdsL11xexZ6+EV2tQa6zk5YM2JfJqYZtDz3QsXTK7VtQha0tLUgFAU5wK1pABBoSAq8dKQpW2AEzWSkCWlakgFrzLmp/wDzfqYNsktK0BRSkqIZRKQ5OCn1qItNiRTcQWDDdFBoKUFcIyF9MGse1RMmrlsN0UL95qKpkxIHGNfZoBCycb6vIAV6DzjFmALVQbiXAajkneLjEPlgWJL0icqUE1S6C2KaeWB6gxTkWpUjJl8iN6TomFYh2STkIy5e1FpG+m+NUsFfhND0I5RpWa1y19xYJ+i9eqTUdYxyjKIsZKXBb2KXNBWhoK+vhDfwcum6nPIUiSUCJpRFbbGAJiQJ5ydIunW6TeD61TjkBoWvAEQ2lL/03/qCum6WFNTu9SMxEjLHr1xh+aK5cjsPXKHuitcYYIEK7ECFC7AhRJIzdwSKgM9CN4D2sRGjs030qSsupCmegvAh0ktR8QWzScMIEuiKyJiFFUspBKWIUCQbpJSzEaqH3nyaNODLplu9iedgy1bNGUZ0yztGvI2lKmFKbzKUMCkgvjdchr2NMaQ1s2fHYx5fTM+TF7RkJQIZcsRYqQ0RWiNJlBZkuFDrlwogYrBhPCeHeGIGMRnTQlJUqgHPkKDGtGiRMCbTnhMsC6VkqAASSC4BWCCkOCLrxD4JStkTtaWA978qsXZsO8/s48IIlbZQMVAYUOIKk3gDxYE9Iw/4iSQWQQASW7S7RNzeAdiouk6lsdYBcotelF1vUqIBILEknBiohwT7hFdluk6mTtlKyQkgto/EdagimkNMnvGRs6ci8QlJDg4qCmuqqmhLAFRbI14RpAw0UhJMPsJrA+2dnBKhNGovpyPshX2g9dQNRBFgmVizb8zcQnJSgDyAK263QORMZvIrS76L8LaWxh2xVUfaI8Uq/SKJlnvHMUYt7Q0PrM6wVakFSSBiKjmkgj3N1imXMBAIwy/eOCm1ujreK04aSxIiu4qocAEkuKmp0IYc6xZfiqfP9lJ3izn6I1PGjDxyhsUpqX09mqaTW5T2CSpQYFIYVq5BJOOOIBOrxOXLatTzJNMWrhEkpAAAoAKRIRviqVGZu3ZbYbYlKAl3UCpwAVF7xrTB8a6xKbOUsM11OdXUeoono54iBQggkpLPiGcGmLZHr+zpKiTvihqAkMKPUY5g45wOyjI8r2jVAM+3zApYSkhLgIN36K0oUz63lM9AExNVrmp3VNe3GADuHXewpRKUu2B5wbfXqn8J/ui2UsuygMHccwMDgaiAwyxSiraMUbSmgJvFIe65IAxRe+k2PXGNtcoEVrx+I0ObxaJcVKlXtwVKqNwwJPBjjyzNUkyq7aoPsk+YuWlt3IzCA6mLXkJ4hi6qVwIi07OSe86vtEq8iWHQCL+z98ISzw9f4jHfRrcmUJsOAvquAg3TViC43jvM9WfIZUgkS+P7xG4YcJMKyLscy6NC7OkMEn0YRlnXz6QEEuzbP0YZSIQBz9emh0g6+qxAFU2ReDOeYNQQXBByILEcWg/Z9vvNLmkCZkcEzB9XQ6pxHEVgNj69cojNkXhdUAQcQaj08XYsrgyUbMzZrxk22wlMA23aU6z9mJcwsb26tlhks1TvZt3o3bDONokJWUgEuKFwWLODmPWUdbDntWVTxJq0c/MlmFGla9mkQo1a0Z3BoyHhwYTwotKx3iJMO8MIAIlI0HqnuhjLGYHh1gOzSpomqKy8s37o03g3S6OjmDhCrcZ7EQgOSAHOJ156xIQ4EOIYUJsuME7XHzadb6W8a/lvRXYUVhtrn5yWMgFnmaDyBP4ow+VKoNmnEBqTGbOQULJJFxSjzdQepy3nHUaxpwPbJoCC4d6AEO5IoGPieDmOCn6NWKcoS2KkiKF7hKvZLEnNLBn5MBXLlhZJQyQMWAHNhFoETCeh2jsONrcwLNsdSRW4obrpeimCsWSB7QNXwxwi07LWAGIe42JYKJKQdTdQpQHJPTRVIu1SHTmkZfZ/t8NCk2hOofjQ+BrHShlU1aMjx6TPl7PWClwlQSGSbxFwBZLjN7pAxfdqWMEbOkLQVmYQymUa4Fy4rkBd8IJ7YOw3joK+OQ6xYmzE1WfujBxg5Pe8hzhcmWMOSY47GCVKqk3U6kOTxAOA5vywe1Nkb2lvg7tQ8hyiwGLE4Rz5ZpyfJf8AHGqYLPs5CFEKUKH2jkKRtybCEOEhnxxJNMyanSM0oKilOSlAdO8fEJI6xtMYaMpNbsw+SoxaUUQKDCulokAYRBgMpzVu29MQZjXCUmYOzY3k3O6tW93VOKMO8ljjEP8AqKcFXbiSoKulLFKiyykhrxAUySwcglq6dKUk5enhrp0rFmuPRJzkn5TrUEncbcFwP2iwsneQ5wAGh7qqhotRt9ZCGVIdbG9eN1DyzMur+tkKjMsGaNtMvNqgYtUQ3YAhihJBqRdDPqzM8GqPQELBaTMlImMxUhKmxa8H644wSkH3fGGYvhDhR9euMVEDB4G2hbhJReIJwAAapPM8PfBIWWjnNpLKrUysE3QkHiASW4mn3RFmKGuVEoIstlXaZl5fAAAsAAXYEkVer5nhQdXI7dKWCgoZFaU3gON1YB5sIq2ahIRRuO6P30g4jFwk67v6qrHSiqVIkBXblj/UQRiykOsHmEupPmOMNFs040HGiOjB4UTZJzhhnh4jMwJAcsWGukdI5pMRBS6kIamKiHwxCQaFtfRH2RaVqCirFIdO4UObl4hlF900fNoZKlhKQmWsmjFBQ740dQ1jHnyPaKNvjYlu2WypqiVb9EqbeAI7qSX0xi5NcmIxHPAh8vXLMs89V9V1KXKr7LJDFfdYIvJpcUznSlI0ZF6+m8EhwoFlFVGfNIwxjPiyOLtGnNhTW5J4tlSngCRaVG0mVS6ACC1TR6Vw6R0lnswEdFzSOWoNislnasA7YnJUtKRVSC6vqgpIAJ1LimgfSLLTtoVTKF8/S9gHirPkl+kASkMNSSSScSTiT68mjl+V5CS0rlmpKlRJUZ84hUwnJLgczVXgwHO9BdqmXUvngOJOHm3hAkqWwAFW8/8AOMcr1Zu8THctT9As+2kTAgXAGSTeJBVeUUsniGfPEQMjbZZBuguEFTZOFlTVyEt2xxjWKBTh5fpDJlAZDF+uvOsOpR9o3tS9MyE7eVcvXUYUDl37LtX+zl4RNe3XvhSBuhZAJoppglpxFASS+l2NNNnT9FOhoMKY8KYcIcSU0oKYFhSr061idcOhNMuzJVt4JAuoDKShQALVUWUMMq82i4beBJCQCQsJFTUG8HZKScUGjGjGDjZUfQS/2RzhxZk0N0UwoKctMT5xDlDoNMuwazbYvsboCWTeJWHBUi/QNUANm/ChgrZe0BOReFKkM7tg3kUnq0UKssp2EsKIF1kocgMzOBShwOsFSZKiSUoCHxJTiwYUSeGJPjCy0+kK8ih/kw6wh5v2UuPvG6/QP+IRpFeAzL0z6axhmzrcG8EkHvJBfizlq6FxwMWmQkiocn2iSVOMDeNQ2TYZQKSSRgzyjKVpm0FQzwFZNoFwiZ3vZVhfp4XtRniMwDFTYYpHUqIExz+2p86XMcLWEKO6QSwLVTTA0J49DEbJbp4Dg3xosOPEAHzi9YHJWiaOjJiAMY07a1oOCUJ41UejsB5wKu1Wg+23JKB/6wLx5sKOj7SMTae3lOUScsV49E4gka+HAY2WdNpMWVJ0JAT+EMD1jWsGxEpG8z80n4xdj8enciQHYG0FFakLUVOAReLmhZQBNcCPOI7fltOlr+kkj8JcYfbPhEdobKUhboNQxBS1Dl6PGJplTZ60lYSAmgAoHOJqcS3INDfE1k1LgDqNmL+bFT+JQ8N31rBqlscfP3bj/wCfAaxgpSAGywYty+cD9IJLgYe+nJll+nCNAA06ZxpwI/tHx/RQ8yYTk3w/8lIUAHNkQ0SPhDEYR0jnDoLEGITEXQWcyy+FSkHFKmqBxz5OIlDhTGhblFWXFr/suxZfj/oFkzEhaziFBAYDEAE4cz0bKDZUk4nvMwGaRm+ijpp0gSw7VMxS0926WoaqDqS5IAfu5E6ZRt2KRGeOHT9pM0ZM7l9UhrHZWivbU3dTLB7+P2BVXi6U/fim0fKVCbwQFKIcCgCSQWNXdsatlR6Rjq2qVTL8wBroSClyE1JLjGpao+iOcV5831dckwwTSug5okkRGWsKDggg4EVB/WJM/rjHEYoGtRWsk91JIA1NQSfNI6nMRFEu+pq3U95qOcg40Dktw4iL5ticuk3Se8wcHpg/H3xbKkhICRl4k4kk6k1ibRsedLGox5KDYK7qrvA7yfB3HQiKwovdUGUK6gitQc8uOHBzhEJtmSrEYO1SMaYgj0Ii75Ex+RKOz3QGqaHbE6Cp8BlEgFnBLfaUAPyknyguXKCQwASNBT3QisAgEgE4AmpbQZ9Ii+h5eXJ8IG/h16o8D+8P/CrzWB9lPxU/uggTBqNMdMYklYNHGvTI8oi2Vf8AoyP2RkygkBIFB/knnnFoVSGCvOJpVClLEVw3aUh3/wARXNmYBLXlEAPgM3OeCSekFXsBCfPCtzdUolrpOZrXMADe5CkacolKQCbxAAc4niYqsUi6C7FRJLgdGGeDReFiLkqRJRb5AmyyjMih0UHY9D5PGX8nreyrqgRk2hGIIr6EbhUI5mbMT/Fruml4YasArzfq8bPHlu0MjtAkEYHnveDU9eTXA+B8MPe/l8DCQU3Qdx24H3I84sK04bviKcGKHf1z2AOEh6Aj7p99yJgtkfzU/LWKgU/V4upPnuVhxdODDPFNOB3awAPMbPPI58QFM55f4ZCQMB4Dy7mMIJDUpg7FL8MLoz44w6gAa3RwKk+6tePogE0K1bw1yO5n61MlKT9XwT1fciCSNR4pAbnSvribSafqoDx3hX1lQAFWQ1AOe757sPDzBRw/j72VWHgZJzTQzQjCjpHNFCaGMKJILrNID0ADmrBn56xpWiaJclSiQlkliSzFqecU2GVGFtu3CbNoXQgMNCpzeI8kvzahrkz5NKNvjYnNmehLADgPXlEyIG/jkOamhY0Vi7MKVL5CJS7YksygcPEk3R5Hwjl0ztWgqyJ+cTdo5q2BADlxgcg+NY2U+vXWOcVtFKWUFihLGpDpBCgWyYnxeDVfKFAJoxDkuoNSpYh3odIpyQk3sYc8G5WjWeGI9euUBWba8ted2rVoPHB+sGevXjGeUWuTK01ySESEQBh4UUQ9eusAT7AozSsXC9w7yXIKHIul6PexyrrB7Qr0SnXBJhy9gzEBgtKi5O8CKrlmWs05hXi+MWo2IoJUlJRUECYQe0AUlKMRSgFK6CjPGtEhD/LImwfZlkMqWEEggE3WoySXAbJnbHACCwoevXGI0iYaKm7dsga+IhMLMpIcpLsMxVJHNjTi0SvCGUQ0QnTslB8mckgEEEGo5GIz7XLlh1kJGFcegxJ5RiWu2KkgXCLqlZh7pYk3a4EglsjzoNYbGqeu8ouTR6eA0HCNuLFrV+h6CrbtszBclJUkHFRopvqgYPqa8AagjY2xGIUQGHrWNaxbJlpGAPNv7vf5xoIlpyyZzQEcrpeN0IKKpAPLYMAojkEjrSrenhFXFXVqcQzcIRI9OevfZ6mFdGhx0XXwXT1hDgOFDV/wvTgx08oVP1rU/lw9c0dN6uFF1bqw6f5Shg7kZd+vRz5U6YgDdmHwfQlzjj7Iy9HJIIGBSPugV6qeGTJGQ63VU5h66RJudce/4lxhwNIAJIUk5ivBNDj7J5Z/rFhKfq+CfieHqsQbirxmVH6D9ODyJ1UfFXlu4eIgAomXa4ce4/D1+8KJTMMSeSlV6BPuhoGScw0VT56UJvKISNSWxp4xeRAdvshWE3VXSlV4FnDsU1AIOCjgQcDHSOaqHl2tBZlpILMxHtd3DVi3KJotaPppo/tD2TdOeRoeMZkvYqkkNMdrpJKXJUi9dL3sN+oL4Y1iFm2DdUlIJUEKCwVAYhN0ijOCpKFc05moS30PUezp7RbUIs8xV9IYKS94BlsaO/efLGALRYJH1ENS8lQSQweuR3a1BpWAh8nFokqKJoUUhS2Wh3UZRQsslqmhHV3d4Gm7Auyrqp0sIIoojFXYdjRyxS29r745Hm/5K3XJ0MOy2B7VsDsiV37yStwsBF4KvPVg5q4xIxcCKv4EEhQWriad5ILHCjPhwEbkuyLlXEkpI7RZTdd9/tF7z0zanGLJliQouUh9cD4isU45uUeTZF7bnPI2QBRKlDwOKQg48B5RI7JBBTeITvEBhQqTdNc8/GNaZs5Q7pChoqivxAMrqBEBY5n0PzJ+JEPbHqINIs4QCBUFRNcnyrj1giyzShSQO6SA2QJwI0q1MIl/CTPoDDNQfyf3xSagjBQOeIIIIfqx445wkla3IlFSjRtCHgezWkLS+BwI0VmPjyIMEAxie2xy2q5HhjDvDExACeHBwhmhERAE4cGG9evGF2cQSIpHr16pEWGsOUe7/MK566wAZm2k0Qx9r/1MbuwpKRLx51x6FJ9PGNthDywdFJ8wR8Y2thjcFSPd/wAxw9YdTxf9Y64NVIr3n5PX8kSUnMk8CXA8010oP2gJfgPLlv8Ar3SSmp/9f2vV5t+uoCNNR4v1e5QcfQV1OqfyjweXhji2fWXZHU+bPp3vNvHN0IOp8DTg14+PLoAMZYGaOlynKgbxGcMUA5p4tcy5Jr7+UTCD9bwX/bXKEJRDYt9+nRq9YAK+yGo/KBhgaD4/o4ljUcKor4JZufCHKcielT4Xn8R5w/ZnifHwqkYfrAA6JbZp57vlvCn7xYZbDLwFOW/8f2hLQc/+J8O5U+myhxL09zdHEv17wCqajHAfhp+fCFCmyz+/pFYUDJOdUYqia4g8dM5g7RJIrEUxoWSzQsnRMVZbYJZii2WeXLQUy0gLmAoBxISe+xLskJOAo90ZiK9tbaTIQUp3prUTo+atBwOPiYATa3/0yVKUElUxVSAQ4HOtEhgHdqgHm+Tla4W7/wCHQw42X27/ALY+v7kLhgdYrTLq5JUcHJwDvRgBk/QaBrGjDjhojRvRIGJJiCRFdptARLUtWCUk+AwHrMQ4F8DWiwBZvAlKqBwxdsiDQ48McYykbfVuAhIL3Virg3wmiSQoAhQLsrEUGMSX8oSEXgElRQghIJ76lKBSWchggnWkNpYupBCLBNCgUlGl6rEaFLfGmL5QbJnOWULqmdsX4pOY92YEDWDaJmrICRdCUrvPilYBQw1ot/sjWDpskKAfLMUIOoOWfuiqeNPkScFPclDPFQmKTRYJbBSQ780ioNMgR7g8uaFCmRblzGI6xjcHHkySi1yWtWEIaED69dYVijhNIlc9ecOhUTB9euUQBUqXAdrtyZZI7yvojHrknr5xVtK3PuS1V9og4DRxgT4gDiIWzNgqUXIIHWNmHxtS1SHS7KZYmTyAwCXBYAkuMHNKchHV2Oz3UgOPBR6NV/XCFY9mhGAI1qX51TBiUK+t4q/QR0IwUFUSSCUcQD96h0/zx4RNSNVDk596grqzCHMtXHD6w6u8JzWobWh4ZrPn5QwDXQ+KX4OcuCYTPmNMTlk1wl/XASS/0ljwpnUBOfHWHKlar6l2wqzCnSACooH1Oqh8EVONefXB2/PnImo7GqbvspCgVdoBdJ7FQe7eoVIH1qV6IFXHxD5aJw9VpCrx8T49314QAcjLttsurTvlS27PdSbqjNWkk7qAlpaHurKn3ah2iu1batOKUqBMpwgSu6oSiS4MuvzgYELrQXavHYFJzA5qBNPXL4l0rIwUBnggc3rABnbE2iZiVBZ+cSqYC4uC6Jigi6SgBRuhOHA5tGoX1H4x6eFLUfpdd2h+6eMWXjkRw7vDnwgAGmyy2P5hX9TxhQl1GX5TXUsmHgZJzKzETDqNYTR0jmEpeMaU+YUyt0sokJBowKiEvWlHeukZ8s1g+1IJkqA7wDpbG8neS3FwIpy8F+HkzdrbNT2e7dpoUueJIO8rUnGMfZ1rTKBQsgVJByrUucBV8dRpHXCZfReS5Cg4rMNDV8MK4e6OM2yGUrrr8YxyWpUzoQlTNtJGsTSqKZaGAGQDeETBjIaS0mFFY9eukSBiAHKQ7sPDp4/pDJlgYAPjh0fnDwoCB0JAyA5BvX7xYD69esIg8SSfXrlEATSqKZlnSouKKbvJx5aEcC4iFotiJYF5QHDEnkBWAZm01rpLSw1Ic+AoOr8oaMGxJNew0y1jApPMFJ8QT7oX8S3eSU6YFJOAAVl1aM3+FnnFS/xfAQ6bPPwdZBoQQFA5e0DA/FTKGoMLt9vubqe8fyjUjjgBz0aBE2eZOooqI0NB1AAB6iDdn/J5RLqvcyCXamMdFZbDcFAeDBQfrfizFhjBfonBl2HYAAD0bJx5AxrS0BIYN0ueXH1pFhcatrV/AKJaKha3mFG86UhT3VMxLA99yeHOpYxeBYwLUT4Sj4/t5w9Dk74UR+tTjpEgs6q/NXjifD0HCyRiTrjXj3T7shAAgRwOj3fPeZ+deESpllmLrjwOHMxmzvlAhEwoUpd56sFHEAhqccOGbh9JayMXzYm91yw4j/IA3LJsgW4jfZ8MH9zsJPDwT50X68WbtDr/AMi3Nxnp+8An5QyRM7PtN69dYpPeoM5ZDfodIANB+euCvHvMM/WDqS+IfoqvQq+PwEA2XbMqYQETEFRBIFAaUdigMKc6Yallb5p6XT1A7Ov7eIBMSswOoSr3BVefxrDh+PHvluda4RUFM+GdSwB8UN4+cK+D9HqR5sikAF6X+t/5fHHDgYsUs1cn8/j+1RFCFfYb7vuYUi0qYez+Xy3hT1zAKpxJxc9V+5n+EKKpinHsj8J9xwhQEgUzYaR7a/y/2wOdmgDvK/L/AGw8KLPkl2V/HHoF7Bsz5fpEk7QUKU8/1hQoNTfJKilwgGRtIpQBdRR8QcyTrrGVtKt7J3whQoQsQam2lnYeevOK/wCYK0T5/rChRQ0i62EptJ4egOMFI+EKFCND2W9n8PNoiEwoUKwGNAToPdGEjakyYpSb10JLbtCatiXI6NChRZjSZE9kaez9lIJcuda1PM4mN2yWJAwGmNcQ+cKFGgzB82xJS/APgPgOESRYUv8AsnVtPLCFCgIHRIDZCj0Sn9OMOJblIpVL4J4ajjChRAFU1V0A4lQL5ZfVaBv4W+Sq8pBCR3SKuc3BhQoAHRs4gt203DVHD6nGEuxKDfPTfyf2QoUAEf5eSpJ7aa4H/wAftMT7H1R56mCJVgVdJE6YHBJZMoOzn+nwhQoAA5omAD56ZnlL4/UhrKlXagqWpTVYhIclIxupBo/kNIUKJA0aA0ABds8G5xKbaCB45q+BhQogCdgN8F6VIpXD7TtCnG7mc8zlChRAFsioBfEt0rr6rF6pVWc4kZfAcIUKJJAp+BqYUKFEM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2 CuadroTexto"/>
          <p:cNvSpPr txBox="1"/>
          <p:nvPr/>
        </p:nvSpPr>
        <p:spPr>
          <a:xfrm>
            <a:off x="3995936" y="6309320"/>
            <a:ext cx="4968552" cy="369332"/>
          </a:xfrm>
          <a:prstGeom prst="rect">
            <a:avLst/>
          </a:prstGeom>
          <a:noFill/>
        </p:spPr>
        <p:txBody>
          <a:bodyPr wrap="square" rtlCol="0">
            <a:spAutoFit/>
          </a:bodyPr>
          <a:lstStyle/>
          <a:p>
            <a:r>
              <a:rPr lang="es-ES" dirty="0" smtClean="0"/>
              <a:t>República de la Gran Colombia 1819- 1830</a:t>
            </a:r>
            <a:endParaRPr lang="es-ES" dirty="0"/>
          </a:p>
        </p:txBody>
      </p:sp>
      <p:sp>
        <p:nvSpPr>
          <p:cNvPr id="4" name="AutoShape 4" descr="data:image/jpeg;base64,/9j/4AAQSkZJRgABAQAAAQABAAD/2wCEAAkGBhQSEBUUExQVFRQWGBgaGBcXFxsYGBcaGBgdFxodGBgYHCYfFxwjHBcYHy8gIycpLCwsGB4xNTAqNSYrLCkBCQoKDgwOGg8PGiwkHyQsLCwsLCwsLCwsLCwsLCwsLCwpLCksLCwsLCwsLCwsLCksLCwsLCwsLCwsLCwsLCwsLP/AABEIALQBGAMBIgACEQEDEQH/xAAaAAABBQEAAAAAAAAAAAAAAAAEAAECAwUG/8QARRAAAQIDBQUFAwoFAwQDAQAAAQIRAAMhBBIxQVEFImFxgRMykaHwQrHBBiNSYnKCkqLR4RQVU9LxM5OyFkOjwmODwyT/xAAZAQACAwEAAAAAAAAAAAAAAAAAAgEDBAX/xAAnEQACAgEEAgMAAgMBAAAAAAAAAQIRAxIhMVEEQRMiYWJxMjOhFP/aAAwDAQACEQMRAD8A6y0JuTL9biyEzAQAApmQpkndwCH0UnG68FSbMkCqUE3jVSQrJOo4w8yXeBCkuCGIYKBDaElgzjOMxO1ZifmhJMxaHc30JJFAkgEuXCQ5wBcQJuqBxV2RnbakplyFqlIAnlIAuI3QqpJLVAcYaiGtm1ZUtSgZKSEuCWQN4S+1YAkFW62GvNhxLugj+XsCCCxlVBZxjmw8Ia0WlKlFS7EsqIYk9mSQxH0tCR1MFSD6/hKTtySq582E35lwYEAsku4UxDrSmmZ4QpG15C0KUJbXEhSgxepIAYKxN1xkyk6xXMtaCSTY1ucSQgnL631U+AiItssBQ/hZgCkhKhdTVIdgd7Jz4wVL9I+v4Ert8tJZUhSSGK3J3AVXAokTKgl+69AYkvaMlKEr7JRvJUtgVOEo7xPzjUcYEkvQGAhPlU//AJZxIP0Xet7e39+rHeeohGZJu3TZrQwejKoDQjv905pwOYifsFR/C5e37MH3VUKwWK/+2znv4F6cjg0WJ2vZrpXdUwbNZ7y1IyWQay1EkOGDvAaplmJJNnnAl33FDEk5KpVR8eUOqZZT3pE463pa1Od6pclz84uprvcoLl+hUfwK25O7OZIQgN2il3jeUSyUOwctifKJiYdT4xnbQtSZs6zdmmYEy77lSFBnQAHJxwMatnkuY0Yrrcy5UtWw6UkxNNlOnlBqymWgqVgOp0AAzJNGjPT8pUFak9nMphQVGrKIaIeTomOFsKlWDgPARemzpHsp8BGRL2vOGJQXyZm4Ag1A4g84ptE5czvlx9EOE9Q+91phSEbbL1haDdoW+6q5LEt63iUA3TRhRq1foNYz0LVeF1RVMGAozU7yQAljmojPHCITQEpLUbRuZbjG+qZKlJCQyQagJBJI1ZIJOOJ1hXSLq0qluWLKUhyKcE1JOAAAcnlE9jyU3VDfJBD9o14OkM12jFn5vAFptwUGSglqhSnQAWIBDb71OnOJbNtC2ooXwEpWFC8CQGCgQUkXgX+DgxnyZFGV+iI42o7hE6fMHaAyapYoIJAUCpsauQnepxDCjhItyim860jMFSgQxIOY0jQmbSUG7RKQkkAqSolnoHSUhg9Hcs+jkDbU2b2ktSC7KDHln4inWL8Moy3Tsz5bK029Td9f+4r+6JJ2iunzi/8AcV/dGL/0wlIqtZd3dqhZdb5uczwGkWDZACUAKa4DUpBqVX7wfuqvNXgMI01+Ge/5Gv8AzKZ/Umf7i/1iQ2nM/qTP9xf6xgf9OpoLxIFA4FASskUavzmNMBE7L8nghaVXr10uQU4mle9Q7rvXE4QV/Em/5M3/AOZzf6kz/cV+sIbXm/1Jn4j8YGbhCHKG0R6E1y7Cf5vN/qL/ABQ/85m/1F+MDpTWJqlRGiPROuXZcNtzv6ivy/pD/wA8nf1FeCfimA3iN4QaI9B8kuzRG3J39RXgj+2GVt6d/UPgj+2AwQ0RUYPjj0HyS7CF/KCd9M/hR/bCjPmEQoX449E/JLs2UyzmGyrujlUU19VptdnvpYkpILpU4UUqyI3wK50qHB4UGeUMJyZIH9VLpRwC0n/TetSSHzFBBEq0JBATcdiRdmgBuSS5HFvdGPg6BSm2qFFoL6oKVJOVKuPvAczEZlsQO9eRxUkgdVB0jxgwrNKjg0004AF8cMIYu2Y+/hr3hX1rDamJoQFNtMoEgqFMaEgZ1IDDWpzh0WZKg6SCDgQXHiIuQgJDJASMgFoprln184GmJUlRVKu7/eClJLENvi6d4tiKOwqM2WRivEmXosoEV2i0ykMFqAJdscuQjC+UInMxUq6croSOrVI4PA2zJZmkBA3gC4KjdRrqEgnBhXpE6rLceCL3k6R0lnVLmvcU7UYgpOtAoAkVhTbA0YCpVSFJZSSxBAcaMdMwRGhs7aBlqaYVGWRmSooIzzN056U4wym0Pl8L66oOzPk7fQoE3VUQpRwyVdA5lw3MRp2LbSNxkkhXZuXQm6ZhISGUoFR3S4S9BBMv5P2cgFKElJY0JIPdbNlDcR4QLbJFnSbstAKwaspQQkhRWL10sohRJCat9WJc2zHHGr2QHtX5TJWkbiwAAu7ukqvG6hglWrli2AMVTNopCVKqQm7g1bwSQznBljFoaTsmWB3QcDVyKAgBiTQAlh/mH/lMtmZQBal9TbrNR8mFeERTNkY0qIS9rIKgmoKrpGB7yroqkkGrdDFtntyVpUpLkJLM1TgzaguG1eGOzEHEEkEEEqUVOl2qS/tH0IlZ7ChC0hAugkEgYG4C3ndrm0Q20rHStly7OpiVkJSKkJLqPB2p0fnBy7KUKSlVSZaPFAukcnY/eMMkgTEFQJS9NAskXSQ9Q+GhIOhF9tnhc6he6ljwJLtzYO3LWM7batj3U1FFYidjPzrjJBvHmoXf+K/HjEYzZu01ypkxKEh7t8EgkNLQtShQ43uzH34z5FcWPkdROitKLyFJ+klSfEN8YnK2m6Q8qYVMHokB8+8oPXMUjlV/KaYEBTS17swm6AbpBQEvcmKpeWxqDUGjVs/6mXdmG9JSoLKUJIFTfUkP886aBypQSwehinHrx8GV0zo1Wl/+yropBPgSB5wpIlrJCSyhUpIuqH3TVuIpxjn7V8pVISpuyUpJmAsSzJ7MJU15wk38SahqwTZ9sIW4nmWAiWJgIUAXvTAq40xTECWO6p69I0R8nLHd8FTxQZuosAeA9oyiiYm7MGA3ClZoCQoshKnd82YihxBD2Jt2bMQASm8L94LQSpN24U1BS7pmCpGIOMaDFSry1FRAIFAkAFnYDUgVJOA62ZfK2/RVjjEu/jJOSZh/+pfxSIjM2hKAJ7OYAASTdSwAqS169qaCIKAakUWaWhC3mJVNQC731qUmrh0FV2YkHQPhRTRTHypydPYFGPQdbOzl3XfedgEKUaNkkEjEY6xl2iShahMBUCKMzVSSCKi8K0IwLCNG0rVNmFctCpiAlkEKSEjNYN4ghV4AEEUujCsCoshSgAgguo1Z6qJDsSHYgmsbcc3OdS4K8kdKtAlonBKFKIwBLDEsHp4Rmfz8AF0p3QTSZRQY9w3d+qSCaANnBdu7S8kIG7W8aPUEAAK0NfDjAi1TxLUkAqWwZW6B3QVMxFbzgdDGttmdJeyY+UCQGKHVdfdLh7wF0EipCVBRi6x7WE0sEsGJd3IwNUtQG8GPA84pSqeSaXU3qMEk3TeNXzASkc1DjEO1n3ag3sCyU0IBYp3quQHegvcIE2TSNBZEKIDAPiwfnnChisPk20g1i5VmQtNAEl7wIABChgRTHnxBoYzItlzyISWNMsjkaDeznDBUtQOqLp8Q7+AiKrPMVipCPsJCiTqSsM3ADqIpFsMMbaYr+Eu+cuFkmEG9NIUfoJAT1Sp7x1fyxNaNqAEIWq7MvXSneqcjRt1VGOFQHeIJthghSe0QUks+BGIOII4ggHpCSx0PDKnyc7tyyzlLmLQd0XAgFT3rybrAYMFKBJd93jFdls1qkpSlCVJZkroN4md/qA1c3Lr8CpsBHSTZU1aChQSHoVCYpvtBJGOd0nqcYutU2FjGx5zpHJbR/iCFzDLWCFX0lhSUBMUZarul1HeqCs4RnWa0zSpDgquE3yAGN5RQONBVmdi51juAL8taabyVDxBHxjnkzN1y41BxBdmbV6NrEyVM2eHLWnvwFWK2FNmnIKrqiTcqAd5dxQTxz++8UWZwbpagdJAajszcHHCsMqWQlIIYqmOz4MCcuQw1MPKPzhf6Kfer4geAjHizOWWlxuMknGUv0IEPAyFFdXITk1Cri4qBoM8Yts6jUGrKIfMjHlm3SNUc0ZScF6IcGlbLGiMggTa5pZJydyVDnRPhzhdsL11xexZ6+EV2tQa6zk5YM2JfJqYZtDz3QsXTK7VtQha0tLUgFAU5wK1pABBoSAq8dKQpW2AEzWSkCWlakgFrzLmp/wDzfqYNsktK0BRSkqIZRKQ5OCn1qItNiRTcQWDDdFBoKUFcIyF9MGse1RMmrlsN0UL95qKpkxIHGNfZoBCycb6vIAV6DzjFmALVQbiXAajkneLjEPlgWJL0icqUE1S6C2KaeWB6gxTkWpUjJl8iN6TomFYh2STkIy5e1FpG+m+NUsFfhND0I5RpWa1y19xYJ+i9eqTUdYxyjKIsZKXBb2KXNBWhoK+vhDfwcum6nPIUiSUCJpRFbbGAJiQJ5ydIunW6TeD61TjkBoWvAEQ2lL/03/qCum6WFNTu9SMxEjLHr1xh+aK5cjsPXKHuitcYYIEK7ECFC7AhRJIzdwSKgM9CN4D2sRGjs030qSsupCmegvAh0ktR8QWzScMIEuiKyJiFFUspBKWIUCQbpJSzEaqH3nyaNODLplu9iedgy1bNGUZ0yztGvI2lKmFKbzKUMCkgvjdchr2NMaQ1s2fHYx5fTM+TF7RkJQIZcsRYqQ0RWiNJlBZkuFDrlwogYrBhPCeHeGIGMRnTQlJUqgHPkKDGtGiRMCbTnhMsC6VkqAASSC4BWCCkOCLrxD4JStkTtaWA978qsXZsO8/s48IIlbZQMVAYUOIKk3gDxYE9Iw/4iSQWQQASW7S7RNzeAdiouk6lsdYBcotelF1vUqIBILEknBiohwT7hFdluk6mTtlKyQkgto/EdagimkNMnvGRs6ci8QlJDg4qCmuqqmhLAFRbI14RpAw0UhJMPsJrA+2dnBKhNGovpyPshX2g9dQNRBFgmVizb8zcQnJSgDyAK263QORMZvIrS76L8LaWxh2xVUfaI8Uq/SKJlnvHMUYt7Q0PrM6wVakFSSBiKjmkgj3N1imXMBAIwy/eOCm1ujreK04aSxIiu4qocAEkuKmp0IYc6xZfiqfP9lJ3izn6I1PGjDxyhsUpqX09mqaTW5T2CSpQYFIYVq5BJOOOIBOrxOXLatTzJNMWrhEkpAAAoAKRIRviqVGZu3ZbYbYlKAl3UCpwAVF7xrTB8a6xKbOUsM11OdXUeoono54iBQggkpLPiGcGmLZHr+zpKiTvihqAkMKPUY5g45wOyjI8r2jVAM+3zApYSkhLgIN36K0oUz63lM9AExNVrmp3VNe3GADuHXewpRKUu2B5wbfXqn8J/ui2UsuygMHccwMDgaiAwyxSiraMUbSmgJvFIe65IAxRe+k2PXGNtcoEVrx+I0ObxaJcVKlXtwVKqNwwJPBjjyzNUkyq7aoPsk+YuWlt3IzCA6mLXkJ4hi6qVwIi07OSe86vtEq8iWHQCL+z98ISzw9f4jHfRrcmUJsOAvquAg3TViC43jvM9WfIZUgkS+P7xG4YcJMKyLscy6NC7OkMEn0YRlnXz6QEEuzbP0YZSIQBz9emh0g6+qxAFU2ReDOeYNQQXBByILEcWg/Z9vvNLmkCZkcEzB9XQ6pxHEVgNj69cojNkXhdUAQcQaj08XYsrgyUbMzZrxk22wlMA23aU6z9mJcwsb26tlhks1TvZt3o3bDONokJWUgEuKFwWLODmPWUdbDntWVTxJq0c/MlmFGla9mkQo1a0Z3BoyHhwYTwotKx3iJMO8MIAIlI0HqnuhjLGYHh1gOzSpomqKy8s37o03g3S6OjmDhCrcZ7EQgOSAHOJ156xIQ4EOIYUJsuME7XHzadb6W8a/lvRXYUVhtrn5yWMgFnmaDyBP4ow+VKoNmnEBqTGbOQULJJFxSjzdQepy3nHUaxpwPbJoCC4d6AEO5IoGPieDmOCn6NWKcoS2KkiKF7hKvZLEnNLBn5MBXLlhZJQyQMWAHNhFoETCeh2jsONrcwLNsdSRW4obrpeimCsWSB7QNXwxwi07LWAGIe42JYKJKQdTdQpQHJPTRVIu1SHTmkZfZ/t8NCk2hOofjQ+BrHShlU1aMjx6TPl7PWClwlQSGSbxFwBZLjN7pAxfdqWMEbOkLQVmYQymUa4Fy4rkBd8IJ7YOw3joK+OQ6xYmzE1WfujBxg5Pe8hzhcmWMOSY47GCVKqk3U6kOTxAOA5vywe1Nkb2lvg7tQ8hyiwGLE4Rz5ZpyfJf8AHGqYLPs5CFEKUKH2jkKRtybCEOEhnxxJNMyanSM0oKilOSlAdO8fEJI6xtMYaMpNbsw+SoxaUUQKDCulokAYRBgMpzVu29MQZjXCUmYOzY3k3O6tW93VOKMO8ljjEP8AqKcFXbiSoKulLFKiyykhrxAUySwcglq6dKUk5enhrp0rFmuPRJzkn5TrUEncbcFwP2iwsneQ5wAGh7qqhotRt9ZCGVIdbG9eN1DyzMur+tkKjMsGaNtMvNqgYtUQ3YAhihJBqRdDPqzM8GqPQELBaTMlImMxUhKmxa8H644wSkH3fGGYvhDhR9euMVEDB4G2hbhJReIJwAAapPM8PfBIWWjnNpLKrUysE3QkHiASW4mn3RFmKGuVEoIstlXaZl5fAAAsAAXYEkVer5nhQdXI7dKWCgoZFaU3gON1YB5sIq2ahIRRuO6P30g4jFwk67v6qrHSiqVIkBXblj/UQRiykOsHmEupPmOMNFs040HGiOjB4UTZJzhhnh4jMwJAcsWGukdI5pMRBS6kIamKiHwxCQaFtfRH2RaVqCirFIdO4UObl4hlF900fNoZKlhKQmWsmjFBQ740dQ1jHnyPaKNvjYlu2WypqiVb9EqbeAI7qSX0xi5NcmIxHPAh8vXLMs89V9V1KXKr7LJDFfdYIvJpcUznSlI0ZF6+m8EhwoFlFVGfNIwxjPiyOLtGnNhTW5J4tlSngCRaVG0mVS6ACC1TR6Vw6R0lnswEdFzSOWoNislnasA7YnJUtKRVSC6vqgpIAJ1LimgfSLLTtoVTKF8/S9gHirPkl+kASkMNSSSScSTiT68mjl+V5CS0rlmpKlRJUZ84hUwnJLgczVXgwHO9BdqmXUvngOJOHm3hAkqWwAFW8/8AOMcr1Zu8THctT9As+2kTAgXAGSTeJBVeUUsniGfPEQMjbZZBuguEFTZOFlTVyEt2xxjWKBTh5fpDJlAZDF+uvOsOpR9o3tS9MyE7eVcvXUYUDl37LtX+zl4RNe3XvhSBuhZAJoppglpxFASS+l2NNNnT9FOhoMKY8KYcIcSU0oKYFhSr061idcOhNMuzJVt4JAuoDKShQALVUWUMMq82i4beBJCQCQsJFTUG8HZKScUGjGjGDjZUfQS/2RzhxZk0N0UwoKctMT5xDlDoNMuwazbYvsboCWTeJWHBUi/QNUANm/ChgrZe0BOReFKkM7tg3kUnq0UKssp2EsKIF1kocgMzOBShwOsFSZKiSUoCHxJTiwYUSeGJPjCy0+kK8ih/kw6wh5v2UuPvG6/QP+IRpFeAzL0z6axhmzrcG8EkHvJBfizlq6FxwMWmQkiocn2iSVOMDeNQ2TYZQKSSRgzyjKVpm0FQzwFZNoFwiZ3vZVhfp4XtRniMwDFTYYpHUqIExz+2p86XMcLWEKO6QSwLVTTA0J49DEbJbp4Dg3xosOPEAHzi9YHJWiaOjJiAMY07a1oOCUJ41UejsB5wKu1Wg+23JKB/6wLx5sKOj7SMTae3lOUScsV49E4gka+HAY2WdNpMWVJ0JAT+EMD1jWsGxEpG8z80n4xdj8enciQHYG0FFakLUVOAReLmhZQBNcCPOI7fltOlr+kkj8JcYfbPhEdobKUhboNQxBS1Dl6PGJplTZ60lYSAmgAoHOJqcS3INDfE1k1LgDqNmL+bFT+JQ8N31rBqlscfP3bj/wCfAaxgpSAGywYty+cD9IJLgYe+nJll+nCNAA06ZxpwI/tHx/RQ8yYTk3w/8lIUAHNkQ0SPhDEYR0jnDoLEGITEXQWcyy+FSkHFKmqBxz5OIlDhTGhblFWXFr/suxZfj/oFkzEhaziFBAYDEAE4cz0bKDZUk4nvMwGaRm+ijpp0gSw7VMxS0926WoaqDqS5IAfu5E6ZRt2KRGeOHT9pM0ZM7l9UhrHZWivbU3dTLB7+P2BVXi6U/fim0fKVCbwQFKIcCgCSQWNXdsatlR6Rjq2qVTL8wBroSClyE1JLjGpao+iOcV5831dckwwTSug5okkRGWsKDggg4EVB/WJM/rjHEYoGtRWsk91JIA1NQSfNI6nMRFEu+pq3U95qOcg40Dktw4iL5ticuk3Se8wcHpg/H3xbKkhICRl4k4kk6k1ibRsedLGox5KDYK7qrvA7yfB3HQiKwovdUGUK6gitQc8uOHBzhEJtmSrEYO1SMaYgj0Ii75Ex+RKOz3QGqaHbE6Cp8BlEgFnBLfaUAPyknyguXKCQwASNBT3QisAgEgE4AmpbQZ9Ii+h5eXJ8IG/h16o8D+8P/CrzWB9lPxU/uggTBqNMdMYklYNHGvTI8oi2Vf8AoyP2RkygkBIFB/knnnFoVSGCvOJpVClLEVw3aUh3/wARXNmYBLXlEAPgM3OeCSekFXsBCfPCtzdUolrpOZrXMADe5CkacolKQCbxAAc4niYqsUi6C7FRJLgdGGeDReFiLkqRJRb5AmyyjMih0UHY9D5PGX8nreyrqgRk2hGIIr6EbhUI5mbMT/Fruml4YasArzfq8bPHlu0MjtAkEYHnveDU9eTXA+B8MPe/l8DCQU3Qdx24H3I84sK04bviKcGKHf1z2AOEh6Aj7p99yJgtkfzU/LWKgU/V4upPnuVhxdODDPFNOB3awAPMbPPI58QFM55f4ZCQMB4Dy7mMIJDUpg7FL8MLoz44w6gAa3RwKk+6tePogE0K1bw1yO5n61MlKT9XwT1fciCSNR4pAbnSvribSafqoDx3hX1lQAFWQ1AOe757sPDzBRw/j72VWHgZJzTQzQjCjpHNFCaGMKJILrNID0ADmrBn56xpWiaJclSiQlkliSzFqecU2GVGFtu3CbNoXQgMNCpzeI8kvzahrkz5NKNvjYnNmehLADgPXlEyIG/jkOamhY0Vi7MKVL5CJS7YksygcPEk3R5Hwjl0ztWgqyJ+cTdo5q2BADlxgcg+NY2U+vXWOcVtFKWUFihLGpDpBCgWyYnxeDVfKFAJoxDkuoNSpYh3odIpyQk3sYc8G5WjWeGI9euUBWba8ted2rVoPHB+sGevXjGeUWuTK01ySESEQBh4UUQ9eusAT7AozSsXC9w7yXIKHIul6PexyrrB7Qr0SnXBJhy9gzEBgtKi5O8CKrlmWs05hXi+MWo2IoJUlJRUECYQe0AUlKMRSgFK6CjPGtEhD/LImwfZlkMqWEEggE3WoySXAbJnbHACCwoevXGI0iYaKm7dsga+IhMLMpIcpLsMxVJHNjTi0SvCGUQ0QnTslB8mckgEEEGo5GIz7XLlh1kJGFcegxJ5RiWu2KkgXCLqlZh7pYk3a4EglsjzoNYbGqeu8ouTR6eA0HCNuLFrV+h6CrbtszBclJUkHFRopvqgYPqa8AagjY2xGIUQGHrWNaxbJlpGAPNv7vf5xoIlpyyZzQEcrpeN0IKKpAPLYMAojkEjrSrenhFXFXVqcQzcIRI9OevfZ6mFdGhx0XXwXT1hDgOFDV/wvTgx08oVP1rU/lw9c0dN6uFF1bqw6f5Shg7kZd+vRz5U6YgDdmHwfQlzjj7Iy9HJIIGBSPugV6qeGTJGQ63VU5h66RJudce/4lxhwNIAJIUk5ivBNDj7J5Z/rFhKfq+CfieHqsQbirxmVH6D9ODyJ1UfFXlu4eIgAomXa4ce4/D1+8KJTMMSeSlV6BPuhoGScw0VT56UJvKISNSWxp4xeRAdvshWE3VXSlV4FnDsU1AIOCjgQcDHSOaqHl2tBZlpILMxHtd3DVi3KJotaPppo/tD2TdOeRoeMZkvYqkkNMdrpJKXJUi9dL3sN+oL4Y1iFm2DdUlIJUEKCwVAYhN0ijOCpKFc05moS30PUezp7RbUIs8xV9IYKS94BlsaO/efLGALRYJH1ENS8lQSQweuR3a1BpWAh8nFokqKJoUUhS2Wh3UZRQsslqmhHV3d4Gm7Auyrqp0sIIoojFXYdjRyxS29r745Hm/5K3XJ0MOy2B7VsDsiV37yStwsBF4KvPVg5q4xIxcCKv4EEhQWriad5ILHCjPhwEbkuyLlXEkpI7RZTdd9/tF7z0zanGLJliQouUh9cD4isU45uUeTZF7bnPI2QBRKlDwOKQg48B5RI7JBBTeITvEBhQqTdNc8/GNaZs5Q7pChoqivxAMrqBEBY5n0PzJ+JEPbHqINIs4QCBUFRNcnyrj1giyzShSQO6SA2QJwI0q1MIl/CTPoDDNQfyf3xSagjBQOeIIIIfqx445wkla3IlFSjRtCHgezWkLS+BwI0VmPjyIMEAxie2xy2q5HhjDvDExACeHBwhmhERAE4cGG9evGF2cQSIpHr16pEWGsOUe7/MK566wAZm2k0Qx9r/1MbuwpKRLx51x6FJ9PGNthDywdFJ8wR8Y2thjcFSPd/wAxw9YdTxf9Y64NVIr3n5PX8kSUnMk8CXA8010oP2gJfgPLlv8Ar3SSmp/9f2vV5t+uoCNNR4v1e5QcfQV1OqfyjweXhji2fWXZHU+bPp3vNvHN0IOp8DTg14+PLoAMZYGaOlynKgbxGcMUA5p4tcy5Jr7+UTCD9bwX/bXKEJRDYt9+nRq9YAK+yGo/KBhgaD4/o4ljUcKor4JZufCHKcielT4Xn8R5w/ZnifHwqkYfrAA6JbZp57vlvCn7xYZbDLwFOW/8f2hLQc/+J8O5U+myhxL09zdHEv17wCqajHAfhp+fCFCmyz+/pFYUDJOdUYqia4g8dM5g7RJIrEUxoWSzQsnRMVZbYJZii2WeXLQUy0gLmAoBxISe+xLskJOAo90ZiK9tbaTIQUp3prUTo+atBwOPiYATa3/0yVKUElUxVSAQ4HOtEhgHdqgHm+Tla4W7/wCHQw42X27/ALY+v7kLhgdYrTLq5JUcHJwDvRgBk/QaBrGjDjhojRvRIGJJiCRFdptARLUtWCUk+AwHrMQ4F8DWiwBZvAlKqBwxdsiDQ48McYykbfVuAhIL3Virg3wmiSQoAhQLsrEUGMSX8oSEXgElRQghIJ76lKBSWchggnWkNpYupBCLBNCgUlGl6rEaFLfGmL5QbJnOWULqmdsX4pOY92YEDWDaJmrICRdCUrvPilYBQw1ot/sjWDpskKAfLMUIOoOWfuiqeNPkScFPclDPFQmKTRYJbBSQ780ioNMgR7g8uaFCmRblzGI6xjcHHkySi1yWtWEIaED69dYVijhNIlc9ecOhUTB9euUQBUqXAdrtyZZI7yvojHrknr5xVtK3PuS1V9og4DRxgT4gDiIWzNgqUXIIHWNmHxtS1SHS7KZYmTyAwCXBYAkuMHNKchHV2Oz3UgOPBR6NV/XCFY9mhGAI1qX51TBiUK+t4q/QR0IwUFUSSCUcQD96h0/zx4RNSNVDk596grqzCHMtXHD6w6u8JzWobWh4ZrPn5QwDXQ+KX4OcuCYTPmNMTlk1wl/XASS/0ljwpnUBOfHWHKlar6l2wqzCnSACooH1Oqh8EVONefXB2/PnImo7GqbvspCgVdoBdJ7FQe7eoVIH1qV6IFXHxD5aJw9VpCrx8T49314QAcjLttsurTvlS27PdSbqjNWkk7qAlpaHurKn3ah2iu1batOKUqBMpwgSu6oSiS4MuvzgYELrQXavHYFJzA5qBNPXL4l0rIwUBnggc3rABnbE2iZiVBZ+cSqYC4uC6Jigi6SgBRuhOHA5tGoX1H4x6eFLUfpdd2h+6eMWXjkRw7vDnwgAGmyy2P5hX9TxhQl1GX5TXUsmHgZJzKzETDqNYTR0jmEpeMaU+YUyt0sokJBowKiEvWlHeukZ8s1g+1IJkqA7wDpbG8neS3FwIpy8F+HkzdrbNT2e7dpoUueJIO8rUnGMfZ1rTKBQsgVJByrUucBV8dRpHXCZfReS5Cg4rMNDV8MK4e6OM2yGUrrr8YxyWpUzoQlTNtJGsTSqKZaGAGQDeETBjIaS0mFFY9eukSBiAHKQ7sPDp4/pDJlgYAPjh0fnDwoCB0JAyA5BvX7xYD69esIg8SSfXrlEATSqKZlnSouKKbvJx5aEcC4iFotiJYF5QHDEnkBWAZm01rpLSw1Ic+AoOr8oaMGxJNew0y1jApPMFJ8QT7oX8S3eSU6YFJOAAVl1aM3+FnnFS/xfAQ6bPPwdZBoQQFA5e0DA/FTKGoMLt9vubqe8fyjUjjgBz0aBE2eZOooqI0NB1AAB6iDdn/J5RLqvcyCXamMdFZbDcFAeDBQfrfizFhjBfonBl2HYAAD0bJx5AxrS0BIYN0ueXH1pFhcatrV/AKJaKha3mFG86UhT3VMxLA99yeHOpYxeBYwLUT4Sj4/t5w9Dk74UR+tTjpEgs6q/NXjifD0HCyRiTrjXj3T7shAAgRwOj3fPeZ+deESpllmLrjwOHMxmzvlAhEwoUpd56sFHEAhqccOGbh9JayMXzYm91yw4j/IA3LJsgW4jfZ8MH9zsJPDwT50X68WbtDr/AMi3Nxnp+8An5QyRM7PtN69dYpPeoM5ZDfodIANB+euCvHvMM/WDqS+IfoqvQq+PwEA2XbMqYQETEFRBIFAaUdigMKc6Yallb5p6XT1A7Ov7eIBMSswOoSr3BVefxrDh+PHvluda4RUFM+GdSwB8UN4+cK+D9HqR5sikAF6X+t/5fHHDgYsUs1cn8/j+1RFCFfYb7vuYUi0qYez+Xy3hT1zAKpxJxc9V+5n+EKKpinHsj8J9xwhQEgUzYaR7a/y/2wOdmgDvK/L/AGw8KLPkl2V/HHoF7Bsz5fpEk7QUKU8/1hQoNTfJKilwgGRtIpQBdRR8QcyTrrGVtKt7J3whQoQsQam2lnYeevOK/wCYK0T5/rChRQ0i62EptJ4egOMFI+EKFCND2W9n8PNoiEwoUKwGNAToPdGEjakyYpSb10JLbtCatiXI6NChRZjSZE9kaez9lIJcuda1PM4mN2yWJAwGmNcQ+cKFGgzB82xJS/APgPgOESRYUv8AsnVtPLCFCgIHRIDZCj0Sn9OMOJblIpVL4J4ajjChRAFU1V0A4lQL5ZfVaBv4W+Sq8pBCR3SKuc3BhQoAHRs4gt203DVHD6nGEuxKDfPTfyf2QoUAEf5eSpJ7aa4H/wAftMT7H1R56mCJVgVdJE6YHBJZMoOzn+nwhQoAA5omAD56ZnlL4/UhrKlXagqWpTVYhIclIxupBo/kNIUKJA0aA0ABds8G5xKbaCB45q+BhQogCdgN8F6VIpXD7TtCnG7mc8zlChRAFsioBfEt0rr6rF6pVWc4kZfAcIUKJJAp+BqYUKFEM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data:image/jpeg;base64,/9j/4AAQSkZJRgABAQAAAQABAAD/2wCEAAkGBhQSEBUUExQVFRQWGBgaGBcXFxsYGBcaGBgdFxodGBgYHCYfFxwjHBcYHy8gIycpLCwsGB4xNTAqNSYrLCkBCQoKDgwOGg8PGiwkHyQsLCwsLCwsLCwsLCwsLCwsLCwpLCksLCwsLCwsLCwsLCksLCwsLCwsLCwsLCwsLCwsLP/AABEIALQBGAMBIgACEQEDEQH/xAAaAAABBQEAAAAAAAAAAAAAAAAEAAECAwUG/8QARRAAAQIDBQUFAwoFAwQDAQAAAQIRAAMhBBIxQVEFImFxgRMykaHwQrHBBiNSYnKCkqLR4RQVU9LxM5OyFkOjwmODwyT/xAAZAQACAwEAAAAAAAAAAAAAAAAAAgEDBAX/xAAnEQACAgEEAgMAAgMBAAAAAAAAAQIRAxIhMVEEQRMiYWJxMjOhFP/aAAwDAQACEQMRAD8A6y0JuTL9biyEzAQAApmQpkndwCH0UnG68FSbMkCqUE3jVSQrJOo4w8yXeBCkuCGIYKBDaElgzjOMxO1ZifmhJMxaHc30JJFAkgEuXCQ5wBcQJuqBxV2RnbakplyFqlIAnlIAuI3QqpJLVAcYaiGtm1ZUtSgZKSEuCWQN4S+1YAkFW62GvNhxLugj+XsCCCxlVBZxjmw8Ia0WlKlFS7EsqIYk9mSQxH0tCR1MFSD6/hKTtySq582E35lwYEAsku4UxDrSmmZ4QpG15C0KUJbXEhSgxepIAYKxN1xkyk6xXMtaCSTY1ucSQgnL631U+AiItssBQ/hZgCkhKhdTVIdgd7Jz4wVL9I+v4Ert8tJZUhSSGK3J3AVXAokTKgl+69AYkvaMlKEr7JRvJUtgVOEo7xPzjUcYEkvQGAhPlU//AJZxIP0Xet7e39+rHeeohGZJu3TZrQwejKoDQjv905pwOYifsFR/C5e37MH3VUKwWK/+2znv4F6cjg0WJ2vZrpXdUwbNZ7y1IyWQay1EkOGDvAaplmJJNnnAl33FDEk5KpVR8eUOqZZT3pE463pa1Od6pclz84uprvcoLl+hUfwK25O7OZIQgN2il3jeUSyUOwctifKJiYdT4xnbQtSZs6zdmmYEy77lSFBnQAHJxwMatnkuY0Yrrcy5UtWw6UkxNNlOnlBqymWgqVgOp0AAzJNGjPT8pUFak9nMphQVGrKIaIeTomOFsKlWDgPARemzpHsp8BGRL2vOGJQXyZm4Ag1A4g84ptE5czvlx9EOE9Q+91phSEbbL1haDdoW+6q5LEt63iUA3TRhRq1foNYz0LVeF1RVMGAozU7yQAljmojPHCITQEpLUbRuZbjG+qZKlJCQyQagJBJI1ZIJOOJ1hXSLq0qluWLKUhyKcE1JOAAAcnlE9jyU3VDfJBD9o14OkM12jFn5vAFptwUGSglqhSnQAWIBDb71OnOJbNtC2ooXwEpWFC8CQGCgQUkXgX+DgxnyZFGV+iI42o7hE6fMHaAyapYoIJAUCpsauQnepxDCjhItyim860jMFSgQxIOY0jQmbSUG7RKQkkAqSolnoHSUhg9Hcs+jkDbU2b2ktSC7KDHln4inWL8Moy3Tsz5bK029Td9f+4r+6JJ2iunzi/8AcV/dGL/0wlIqtZd3dqhZdb5uczwGkWDZACUAKa4DUpBqVX7wfuqvNXgMI01+Ge/5Gv8AzKZ/Umf7i/1iQ2nM/qTP9xf6xgf9OpoLxIFA4FASskUavzmNMBE7L8nghaVXr10uQU4mle9Q7rvXE4QV/Em/5M3/AOZzf6kz/cV+sIbXm/1Jn4j8YGbhCHKG0R6E1y7Cf5vN/qL/ABQ/85m/1F+MDpTWJqlRGiPROuXZcNtzv6ivy/pD/wA8nf1FeCfimA3iN4QaI9B8kuzRG3J39RXgj+2GVt6d/UPgj+2AwQ0RUYPjj0HyS7CF/KCd9M/hR/bCjPmEQoX449E/JLs2UyzmGyrujlUU19VptdnvpYkpILpU4UUqyI3wK50qHB4UGeUMJyZIH9VLpRwC0n/TetSSHzFBBEq0JBATcdiRdmgBuSS5HFvdGPg6BSm2qFFoL6oKVJOVKuPvAczEZlsQO9eRxUkgdVB0jxgwrNKjg0004AF8cMIYu2Y+/hr3hX1rDamJoQFNtMoEgqFMaEgZ1IDDWpzh0WZKg6SCDgQXHiIuQgJDJASMgFoprln184GmJUlRVKu7/eClJLENvi6d4tiKOwqM2WRivEmXosoEV2i0ykMFqAJdscuQjC+UInMxUq6croSOrVI4PA2zJZmkBA3gC4KjdRrqEgnBhXpE6rLceCL3k6R0lnVLmvcU7UYgpOtAoAkVhTbA0YCpVSFJZSSxBAcaMdMwRGhs7aBlqaYVGWRmSooIzzN056U4wym0Pl8L66oOzPk7fQoE3VUQpRwyVdA5lw3MRp2LbSNxkkhXZuXQm6ZhISGUoFR3S4S9BBMv5P2cgFKElJY0JIPdbNlDcR4QLbJFnSbstAKwaspQQkhRWL10sohRJCat9WJc2zHHGr2QHtX5TJWkbiwAAu7ukqvG6hglWrli2AMVTNopCVKqQm7g1bwSQznBljFoaTsmWB3QcDVyKAgBiTQAlh/mH/lMtmZQBal9TbrNR8mFeERTNkY0qIS9rIKgmoKrpGB7yroqkkGrdDFtntyVpUpLkJLM1TgzaguG1eGOzEHEEkEEEqUVOl2qS/tH0IlZ7ChC0hAugkEgYG4C3ndrm0Q20rHStly7OpiVkJSKkJLqPB2p0fnBy7KUKSlVSZaPFAukcnY/eMMkgTEFQJS9NAskXSQ9Q+GhIOhF9tnhc6he6ljwJLtzYO3LWM7batj3U1FFYidjPzrjJBvHmoXf+K/HjEYzZu01ypkxKEh7t8EgkNLQtShQ43uzH34z5FcWPkdROitKLyFJ+klSfEN8YnK2m6Q8qYVMHokB8+8oPXMUjlV/KaYEBTS17swm6AbpBQEvcmKpeWxqDUGjVs/6mXdmG9JSoLKUJIFTfUkP886aBypQSwehinHrx8GV0zo1Wl/+yropBPgSB5wpIlrJCSyhUpIuqH3TVuIpxjn7V8pVISpuyUpJmAsSzJ7MJU15wk38SahqwTZ9sIW4nmWAiWJgIUAXvTAq40xTECWO6p69I0R8nLHd8FTxQZuosAeA9oyiiYm7MGA3ClZoCQoshKnd82YihxBD2Jt2bMQASm8L94LQSpN24U1BS7pmCpGIOMaDFSry1FRAIFAkAFnYDUgVJOA62ZfK2/RVjjEu/jJOSZh/+pfxSIjM2hKAJ7OYAASTdSwAqS169qaCIKAakUWaWhC3mJVNQC731qUmrh0FV2YkHQPhRTRTHypydPYFGPQdbOzl3XfedgEKUaNkkEjEY6xl2iShahMBUCKMzVSSCKi8K0IwLCNG0rVNmFctCpiAlkEKSEjNYN4ghV4AEEUujCsCoshSgAgguo1Z6qJDsSHYgmsbcc3OdS4K8kdKtAlonBKFKIwBLDEsHp4Rmfz8AF0p3QTSZRQY9w3d+qSCaANnBdu7S8kIG7W8aPUEAAK0NfDjAi1TxLUkAqWwZW6B3QVMxFbzgdDGttmdJeyY+UCQGKHVdfdLh7wF0EipCVBRi6x7WE0sEsGJd3IwNUtQG8GPA84pSqeSaXU3qMEk3TeNXzASkc1DjEO1n3ag3sCyU0IBYp3quQHegvcIE2TSNBZEKIDAPiwfnnChisPk20g1i5VmQtNAEl7wIABChgRTHnxBoYzItlzyISWNMsjkaDeznDBUtQOqLp8Q7+AiKrPMVipCPsJCiTqSsM3ADqIpFsMMbaYr+Eu+cuFkmEG9NIUfoJAT1Sp7x1fyxNaNqAEIWq7MvXSneqcjRt1VGOFQHeIJthghSe0QUks+BGIOII4ggHpCSx0PDKnyc7tyyzlLmLQd0XAgFT3rybrAYMFKBJd93jFdls1qkpSlCVJZkroN4md/qA1c3Lr8CpsBHSTZU1aChQSHoVCYpvtBJGOd0nqcYutU2FjGx5zpHJbR/iCFzDLWCFX0lhSUBMUZarul1HeqCs4RnWa0zSpDgquE3yAGN5RQONBVmdi51juAL8taabyVDxBHxjnkzN1y41BxBdmbV6NrEyVM2eHLWnvwFWK2FNmnIKrqiTcqAd5dxQTxz++8UWZwbpagdJAajszcHHCsMqWQlIIYqmOz4MCcuQw1MPKPzhf6Kfer4geAjHizOWWlxuMknGUv0IEPAyFFdXITk1Cri4qBoM8Yts6jUGrKIfMjHlm3SNUc0ZScF6IcGlbLGiMggTa5pZJydyVDnRPhzhdsL11xexZ6+EV2tQa6zk5YM2JfJqYZtDz3QsXTK7VtQha0tLUgFAU5wK1pABBoSAq8dKQpW2AEzWSkCWlakgFrzLmp/wDzfqYNsktK0BRSkqIZRKQ5OCn1qItNiRTcQWDDdFBoKUFcIyF9MGse1RMmrlsN0UL95qKpkxIHGNfZoBCycb6vIAV6DzjFmALVQbiXAajkneLjEPlgWJL0icqUE1S6C2KaeWB6gxTkWpUjJl8iN6TomFYh2STkIy5e1FpG+m+NUsFfhND0I5RpWa1y19xYJ+i9eqTUdYxyjKIsZKXBb2KXNBWhoK+vhDfwcum6nPIUiSUCJpRFbbGAJiQJ5ydIunW6TeD61TjkBoWvAEQ2lL/03/qCum6WFNTu9SMxEjLHr1xh+aK5cjsPXKHuitcYYIEK7ECFC7AhRJIzdwSKgM9CN4D2sRGjs030qSsupCmegvAh0ktR8QWzScMIEuiKyJiFFUspBKWIUCQbpJSzEaqH3nyaNODLplu9iedgy1bNGUZ0yztGvI2lKmFKbzKUMCkgvjdchr2NMaQ1s2fHYx5fTM+TF7RkJQIZcsRYqQ0RWiNJlBZkuFDrlwogYrBhPCeHeGIGMRnTQlJUqgHPkKDGtGiRMCbTnhMsC6VkqAASSC4BWCCkOCLrxD4JStkTtaWA978qsXZsO8/s48IIlbZQMVAYUOIKk3gDxYE9Iw/4iSQWQQASW7S7RNzeAdiouk6lsdYBcotelF1vUqIBILEknBiohwT7hFdluk6mTtlKyQkgto/EdagimkNMnvGRs6ci8QlJDg4qCmuqqmhLAFRbI14RpAw0UhJMPsJrA+2dnBKhNGovpyPshX2g9dQNRBFgmVizb8zcQnJSgDyAK263QORMZvIrS76L8LaWxh2xVUfaI8Uq/SKJlnvHMUYt7Q0PrM6wVakFSSBiKjmkgj3N1imXMBAIwy/eOCm1ujreK04aSxIiu4qocAEkuKmp0IYc6xZfiqfP9lJ3izn6I1PGjDxyhsUpqX09mqaTW5T2CSpQYFIYVq5BJOOOIBOrxOXLatTzJNMWrhEkpAAAoAKRIRviqVGZu3ZbYbYlKAl3UCpwAVF7xrTB8a6xKbOUsM11OdXUeoono54iBQggkpLPiGcGmLZHr+zpKiTvihqAkMKPUY5g45wOyjI8r2jVAM+3zApYSkhLgIN36K0oUz63lM9AExNVrmp3VNe3GADuHXewpRKUu2B5wbfXqn8J/ui2UsuygMHccwMDgaiAwyxSiraMUbSmgJvFIe65IAxRe+k2PXGNtcoEVrx+I0ObxaJcVKlXtwVKqNwwJPBjjyzNUkyq7aoPsk+YuWlt3IzCA6mLXkJ4hi6qVwIi07OSe86vtEq8iWHQCL+z98ISzw9f4jHfRrcmUJsOAvquAg3TViC43jvM9WfIZUgkS+P7xG4YcJMKyLscy6NC7OkMEn0YRlnXz6QEEuzbP0YZSIQBz9emh0g6+qxAFU2ReDOeYNQQXBByILEcWg/Z9vvNLmkCZkcEzB9XQ6pxHEVgNj69cojNkXhdUAQcQaj08XYsrgyUbMzZrxk22wlMA23aU6z9mJcwsb26tlhks1TvZt3o3bDONokJWUgEuKFwWLODmPWUdbDntWVTxJq0c/MlmFGla9mkQo1a0Z3BoyHhwYTwotKx3iJMO8MIAIlI0HqnuhjLGYHh1gOzSpomqKy8s37o03g3S6OjmDhCrcZ7EQgOSAHOJ156xIQ4EOIYUJsuME7XHzadb6W8a/lvRXYUVhtrn5yWMgFnmaDyBP4ow+VKoNmnEBqTGbOQULJJFxSjzdQepy3nHUaxpwPbJoCC4d6AEO5IoGPieDmOCn6NWKcoS2KkiKF7hKvZLEnNLBn5MBXLlhZJQyQMWAHNhFoETCeh2jsONrcwLNsdSRW4obrpeimCsWSB7QNXwxwi07LWAGIe42JYKJKQdTdQpQHJPTRVIu1SHTmkZfZ/t8NCk2hOofjQ+BrHShlU1aMjx6TPl7PWClwlQSGSbxFwBZLjN7pAxfdqWMEbOkLQVmYQymUa4Fy4rkBd8IJ7YOw3joK+OQ6xYmzE1WfujBxg5Pe8hzhcmWMOSY47GCVKqk3U6kOTxAOA5vywe1Nkb2lvg7tQ8hyiwGLE4Rz5ZpyfJf8AHGqYLPs5CFEKUKH2jkKRtybCEOEhnxxJNMyanSM0oKilOSlAdO8fEJI6xtMYaMpNbsw+SoxaUUQKDCulokAYRBgMpzVu29MQZjXCUmYOzY3k3O6tW93VOKMO8ljjEP8AqKcFXbiSoKulLFKiyykhrxAUySwcglq6dKUk5enhrp0rFmuPRJzkn5TrUEncbcFwP2iwsneQ5wAGh7qqhotRt9ZCGVIdbG9eN1DyzMur+tkKjMsGaNtMvNqgYtUQ3YAhihJBqRdDPqzM8GqPQELBaTMlImMxUhKmxa8H644wSkH3fGGYvhDhR9euMVEDB4G2hbhJReIJwAAapPM8PfBIWWjnNpLKrUysE3QkHiASW4mn3RFmKGuVEoIstlXaZl5fAAAsAAXYEkVer5nhQdXI7dKWCgoZFaU3gON1YB5sIq2ahIRRuO6P30g4jFwk67v6qrHSiqVIkBXblj/UQRiykOsHmEupPmOMNFs040HGiOjB4UTZJzhhnh4jMwJAcsWGukdI5pMRBS6kIamKiHwxCQaFtfRH2RaVqCirFIdO4UObl4hlF900fNoZKlhKQmWsmjFBQ740dQ1jHnyPaKNvjYlu2WypqiVb9EqbeAI7qSX0xi5NcmIxHPAh8vXLMs89V9V1KXKr7LJDFfdYIvJpcUznSlI0ZF6+m8EhwoFlFVGfNIwxjPiyOLtGnNhTW5J4tlSngCRaVG0mVS6ACC1TR6Vw6R0lnswEdFzSOWoNislnasA7YnJUtKRVSC6vqgpIAJ1LimgfSLLTtoVTKF8/S9gHirPkl+kASkMNSSSScSTiT68mjl+V5CS0rlmpKlRJUZ84hUwnJLgczVXgwHO9BdqmXUvngOJOHm3hAkqWwAFW8/8AOMcr1Zu8THctT9As+2kTAgXAGSTeJBVeUUsniGfPEQMjbZZBuguEFTZOFlTVyEt2xxjWKBTh5fpDJlAZDF+uvOsOpR9o3tS9MyE7eVcvXUYUDl37LtX+zl4RNe3XvhSBuhZAJoppglpxFASS+l2NNNnT9FOhoMKY8KYcIcSU0oKYFhSr061idcOhNMuzJVt4JAuoDKShQALVUWUMMq82i4beBJCQCQsJFTUG8HZKScUGjGjGDjZUfQS/2RzhxZk0N0UwoKctMT5xDlDoNMuwazbYvsboCWTeJWHBUi/QNUANm/ChgrZe0BOReFKkM7tg3kUnq0UKssp2EsKIF1kocgMzOBShwOsFSZKiSUoCHxJTiwYUSeGJPjCy0+kK8ih/kw6wh5v2UuPvG6/QP+IRpFeAzL0z6axhmzrcG8EkHvJBfizlq6FxwMWmQkiocn2iSVOMDeNQ2TYZQKSSRgzyjKVpm0FQzwFZNoFwiZ3vZVhfp4XtRniMwDFTYYpHUqIExz+2p86XMcLWEKO6QSwLVTTA0J49DEbJbp4Dg3xosOPEAHzi9YHJWiaOjJiAMY07a1oOCUJ41UejsB5wKu1Wg+23JKB/6wLx5sKOj7SMTae3lOUScsV49E4gka+HAY2WdNpMWVJ0JAT+EMD1jWsGxEpG8z80n4xdj8enciQHYG0FFakLUVOAReLmhZQBNcCPOI7fltOlr+kkj8JcYfbPhEdobKUhboNQxBS1Dl6PGJplTZ60lYSAmgAoHOJqcS3INDfE1k1LgDqNmL+bFT+JQ8N31rBqlscfP3bj/wCfAaxgpSAGywYty+cD9IJLgYe+nJll+nCNAA06ZxpwI/tHx/RQ8yYTk3w/8lIUAHNkQ0SPhDEYR0jnDoLEGITEXQWcyy+FSkHFKmqBxz5OIlDhTGhblFWXFr/suxZfj/oFkzEhaziFBAYDEAE4cz0bKDZUk4nvMwGaRm+ijpp0gSw7VMxS0926WoaqDqS5IAfu5E6ZRt2KRGeOHT9pM0ZM7l9UhrHZWivbU3dTLB7+P2BVXi6U/fim0fKVCbwQFKIcCgCSQWNXdsatlR6Rjq2qVTL8wBroSClyE1JLjGpao+iOcV5831dckwwTSug5okkRGWsKDggg4EVB/WJM/rjHEYoGtRWsk91JIA1NQSfNI6nMRFEu+pq3U95qOcg40Dktw4iL5ticuk3Se8wcHpg/H3xbKkhICRl4k4kk6k1ibRsedLGox5KDYK7qrvA7yfB3HQiKwovdUGUK6gitQc8uOHBzhEJtmSrEYO1SMaYgj0Ii75Ex+RKOz3QGqaHbE6Cp8BlEgFnBLfaUAPyknyguXKCQwASNBT3QisAgEgE4AmpbQZ9Ii+h5eXJ8IG/h16o8D+8P/CrzWB9lPxU/uggTBqNMdMYklYNHGvTI8oi2Vf8AoyP2RkygkBIFB/knnnFoVSGCvOJpVClLEVw3aUh3/wARXNmYBLXlEAPgM3OeCSekFXsBCfPCtzdUolrpOZrXMADe5CkacolKQCbxAAc4niYqsUi6C7FRJLgdGGeDReFiLkqRJRb5AmyyjMih0UHY9D5PGX8nreyrqgRk2hGIIr6EbhUI5mbMT/Fruml4YasArzfq8bPHlu0MjtAkEYHnveDU9eTXA+B8MPe/l8DCQU3Qdx24H3I84sK04bviKcGKHf1z2AOEh6Aj7p99yJgtkfzU/LWKgU/V4upPnuVhxdODDPFNOB3awAPMbPPI58QFM55f4ZCQMB4Dy7mMIJDUpg7FL8MLoz44w6gAa3RwKk+6tePogE0K1bw1yO5n61MlKT9XwT1fciCSNR4pAbnSvribSafqoDx3hX1lQAFWQ1AOe757sPDzBRw/j72VWHgZJzTQzQjCjpHNFCaGMKJILrNID0ADmrBn56xpWiaJclSiQlkliSzFqecU2GVGFtu3CbNoXQgMNCpzeI8kvzahrkz5NKNvjYnNmehLADgPXlEyIG/jkOamhY0Vi7MKVL5CJS7YksygcPEk3R5Hwjl0ztWgqyJ+cTdo5q2BADlxgcg+NY2U+vXWOcVtFKWUFihLGpDpBCgWyYnxeDVfKFAJoxDkuoNSpYh3odIpyQk3sYc8G5WjWeGI9euUBWba8ted2rVoPHB+sGevXjGeUWuTK01ySESEQBh4UUQ9eusAT7AozSsXC9w7yXIKHIul6PexyrrB7Qr0SnXBJhy9gzEBgtKi5O8CKrlmWs05hXi+MWo2IoJUlJRUECYQe0AUlKMRSgFK6CjPGtEhD/LImwfZlkMqWEEggE3WoySXAbJnbHACCwoevXGI0iYaKm7dsga+IhMLMpIcpLsMxVJHNjTi0SvCGUQ0QnTslB8mckgEEEGo5GIz7XLlh1kJGFcegxJ5RiWu2KkgXCLqlZh7pYk3a4EglsjzoNYbGqeu8ouTR6eA0HCNuLFrV+h6CrbtszBclJUkHFRopvqgYPqa8AagjY2xGIUQGHrWNaxbJlpGAPNv7vf5xoIlpyyZzQEcrpeN0IKKpAPLYMAojkEjrSrenhFXFXVqcQzcIRI9OevfZ6mFdGhx0XXwXT1hDgOFDV/wvTgx08oVP1rU/lw9c0dN6uFF1bqw6f5Shg7kZd+vRz5U6YgDdmHwfQlzjj7Iy9HJIIGBSPugV6qeGTJGQ63VU5h66RJudce/4lxhwNIAJIUk5ivBNDj7J5Z/rFhKfq+CfieHqsQbirxmVH6D9ODyJ1UfFXlu4eIgAomXa4ce4/D1+8KJTMMSeSlV6BPuhoGScw0VT56UJvKISNSWxp4xeRAdvshWE3VXSlV4FnDsU1AIOCjgQcDHSOaqHl2tBZlpILMxHtd3DVi3KJotaPppo/tD2TdOeRoeMZkvYqkkNMdrpJKXJUi9dL3sN+oL4Y1iFm2DdUlIJUEKCwVAYhN0ijOCpKFc05moS30PUezp7RbUIs8xV9IYKS94BlsaO/efLGALRYJH1ENS8lQSQweuR3a1BpWAh8nFokqKJoUUhS2Wh3UZRQsslqmhHV3d4Gm7Auyrqp0sIIoojFXYdjRyxS29r745Hm/5K3XJ0MOy2B7VsDsiV37yStwsBF4KvPVg5q4xIxcCKv4EEhQWriad5ILHCjPhwEbkuyLlXEkpI7RZTdd9/tF7z0zanGLJliQouUh9cD4isU45uUeTZF7bnPI2QBRKlDwOKQg48B5RI7JBBTeITvEBhQqTdNc8/GNaZs5Q7pChoqivxAMrqBEBY5n0PzJ+JEPbHqINIs4QCBUFRNcnyrj1giyzShSQO6SA2QJwI0q1MIl/CTPoDDNQfyf3xSagjBQOeIIIIfqx445wkla3IlFSjRtCHgezWkLS+BwI0VmPjyIMEAxie2xy2q5HhjDvDExACeHBwhmhERAE4cGG9evGF2cQSIpHr16pEWGsOUe7/MK566wAZm2k0Qx9r/1MbuwpKRLx51x6FJ9PGNthDywdFJ8wR8Y2thjcFSPd/wAxw9YdTxf9Y64NVIr3n5PX8kSUnMk8CXA8010oP2gJfgPLlv8Ar3SSmp/9f2vV5t+uoCNNR4v1e5QcfQV1OqfyjweXhji2fWXZHU+bPp3vNvHN0IOp8DTg14+PLoAMZYGaOlynKgbxGcMUA5p4tcy5Jr7+UTCD9bwX/bXKEJRDYt9+nRq9YAK+yGo/KBhgaD4/o4ljUcKor4JZufCHKcielT4Xn8R5w/ZnifHwqkYfrAA6JbZp57vlvCn7xYZbDLwFOW/8f2hLQc/+J8O5U+myhxL09zdHEv17wCqajHAfhp+fCFCmyz+/pFYUDJOdUYqia4g8dM5g7RJIrEUxoWSzQsnRMVZbYJZii2WeXLQUy0gLmAoBxISe+xLskJOAo90ZiK9tbaTIQUp3prUTo+atBwOPiYATa3/0yVKUElUxVSAQ4HOtEhgHdqgHm+Tla4W7/wCHQw42X27/ALY+v7kLhgdYrTLq5JUcHJwDvRgBk/QaBrGjDjhojRvRIGJJiCRFdptARLUtWCUk+AwHrMQ4F8DWiwBZvAlKqBwxdsiDQ48McYykbfVuAhIL3Virg3wmiSQoAhQLsrEUGMSX8oSEXgElRQghIJ76lKBSWchggnWkNpYupBCLBNCgUlGl6rEaFLfGmL5QbJnOWULqmdsX4pOY92YEDWDaJmrICRdCUrvPilYBQw1ot/sjWDpskKAfLMUIOoOWfuiqeNPkScFPclDPFQmKTRYJbBSQ780ioNMgR7g8uaFCmRblzGI6xjcHHkySi1yWtWEIaED69dYVijhNIlc9ecOhUTB9euUQBUqXAdrtyZZI7yvojHrknr5xVtK3PuS1V9og4DRxgT4gDiIWzNgqUXIIHWNmHxtS1SHS7KZYmTyAwCXBYAkuMHNKchHV2Oz3UgOPBR6NV/XCFY9mhGAI1qX51TBiUK+t4q/QR0IwUFUSSCUcQD96h0/zx4RNSNVDk596grqzCHMtXHD6w6u8JzWobWh4ZrPn5QwDXQ+KX4OcuCYTPmNMTlk1wl/XASS/0ljwpnUBOfHWHKlar6l2wqzCnSACooH1Oqh8EVONefXB2/PnImo7GqbvspCgVdoBdJ7FQe7eoVIH1qV6IFXHxD5aJw9VpCrx8T49314QAcjLttsurTvlS27PdSbqjNWkk7qAlpaHurKn3ah2iu1batOKUqBMpwgSu6oSiS4MuvzgYELrQXavHYFJzA5qBNPXL4l0rIwUBnggc3rABnbE2iZiVBZ+cSqYC4uC6Jigi6SgBRuhOHA5tGoX1H4x6eFLUfpdd2h+6eMWXjkRw7vDnwgAGmyy2P5hX9TxhQl1GX5TXUsmHgZJzKzETDqNYTR0jmEpeMaU+YUyt0sokJBowKiEvWlHeukZ8s1g+1IJkqA7wDpbG8neS3FwIpy8F+HkzdrbNT2e7dpoUueJIO8rUnGMfZ1rTKBQsgVJByrUucBV8dRpHXCZfReS5Cg4rMNDV8MK4e6OM2yGUrrr8YxyWpUzoQlTNtJGsTSqKZaGAGQDeETBjIaS0mFFY9eukSBiAHKQ7sPDp4/pDJlgYAPjh0fnDwoCB0JAyA5BvX7xYD69esIg8SSfXrlEATSqKZlnSouKKbvJx5aEcC4iFotiJYF5QHDEnkBWAZm01rpLSw1Ic+AoOr8oaMGxJNew0y1jApPMFJ8QT7oX8S3eSU6YFJOAAVl1aM3+FnnFS/xfAQ6bPPwdZBoQQFA5e0DA/FTKGoMLt9vubqe8fyjUjjgBz0aBE2eZOooqI0NB1AAB6iDdn/J5RLqvcyCXamMdFZbDcFAeDBQfrfizFhjBfonBl2HYAAD0bJx5AxrS0BIYN0ueXH1pFhcatrV/AKJaKha3mFG86UhT3VMxLA99yeHOpYxeBYwLUT4Sj4/t5w9Dk74UR+tTjpEgs6q/NXjifD0HCyRiTrjXj3T7shAAgRwOj3fPeZ+deESpllmLrjwOHMxmzvlAhEwoUpd56sFHEAhqccOGbh9JayMXzYm91yw4j/IA3LJsgW4jfZ8MH9zsJPDwT50X68WbtDr/AMi3Nxnp+8An5QyRM7PtN69dYpPeoM5ZDfodIANB+euCvHvMM/WDqS+IfoqvQq+PwEA2XbMqYQETEFRBIFAaUdigMKc6Yallb5p6XT1A7Ov7eIBMSswOoSr3BVefxrDh+PHvluda4RUFM+GdSwB8UN4+cK+D9HqR5sikAF6X+t/5fHHDgYsUs1cn8/j+1RFCFfYb7vuYUi0qYez+Xy3hT1zAKpxJxc9V+5n+EKKpinHsj8J9xwhQEgUzYaR7a/y/2wOdmgDvK/L/AGw8KLPkl2V/HHoF7Bsz5fpEk7QUKU8/1hQoNTfJKilwgGRtIpQBdRR8QcyTrrGVtKt7J3whQoQsQam2lnYeevOK/wCYK0T5/rChRQ0i62EptJ4egOMFI+EKFCND2W9n8PNoiEwoUKwGNAToPdGEjakyYpSb10JLbtCatiXI6NChRZjSZE9kaez9lIJcuda1PM4mN2yWJAwGmNcQ+cKFGgzB82xJS/APgPgOESRYUv8AsnVtPLCFCgIHRIDZCj0Sn9OMOJblIpVL4J4ajjChRAFU1V0A4lQL5ZfVaBv4W+Sq8pBCR3SKuc3BhQoAHRs4gt203DVHD6nGEuxKDfPTfyf2QoUAEf5eSpJ7aa4H/wAftMT7H1R56mCJVgVdJE6YHBJZMoOzn+nwhQoAA5omAD56ZnlL4/UhrKlXagqWpTVYhIclIxupBo/kNIUKJA0aA0ABds8G5xKbaCB45q+BhQogCdgN8F6VIpXD7TtCnG7mc8zlChRAFsioBfEt0rr6rF6pVWc4kZfAcIUKJJAp+BqYUKFEM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descr="http://3.bp.blogspot.com/-KbVJGz71hjY/UZGCUpTcv0I/AAAAAAAAAIk/VEy6V0FdsPA/s1600/Mapa%2Bde%2Bla%2Bgran%2Bcolomb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447447"/>
            <a:ext cx="8512496" cy="586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6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3.bp.blogspot.com/-WuGzh3omFeg/UZGDSlkldZI/AAAAAAAAAI0/HvoedxDdiRo/s400/ESTADOS+UNIDOS+DE+COLOMB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6984776" cy="654822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804248" y="489604"/>
            <a:ext cx="1763688" cy="4708981"/>
          </a:xfrm>
          <a:prstGeom prst="rect">
            <a:avLst/>
          </a:prstGeom>
          <a:noFill/>
        </p:spPr>
        <p:txBody>
          <a:bodyPr wrap="square" rtlCol="0">
            <a:spAutoFit/>
          </a:bodyPr>
          <a:lstStyle/>
          <a:p>
            <a:r>
              <a:rPr lang="es-ES" sz="2000" dirty="0" smtClean="0"/>
              <a:t>Una guerra civil entre 1860-1863 entre conservadores y radicales, terminó con el triunfo de los últimos. </a:t>
            </a:r>
          </a:p>
          <a:p>
            <a:r>
              <a:rPr lang="es-ES" sz="2000" dirty="0" smtClean="0"/>
              <a:t>La Constitución de 1863 el país se llamará Estados Unidos de Colombia</a:t>
            </a:r>
            <a:endParaRPr lang="es-ES" sz="2000" dirty="0"/>
          </a:p>
        </p:txBody>
      </p:sp>
    </p:spTree>
    <p:extLst>
      <p:ext uri="{BB962C8B-B14F-4D97-AF65-F5344CB8AC3E}">
        <p14:creationId xmlns:p14="http://schemas.microsoft.com/office/powerpoint/2010/main" val="35812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6"/>
            <a:ext cx="7772400" cy="1296144"/>
          </a:xfrm>
        </p:spPr>
        <p:txBody>
          <a:bodyPr>
            <a:noAutofit/>
          </a:bodyPr>
          <a:lstStyle/>
          <a:p>
            <a:pPr algn="ctr"/>
            <a:r>
              <a:rPr lang="es-ES" sz="3600" b="1" dirty="0" smtClean="0"/>
              <a:t>En el plano religioso: la iglesia solo debe limitarse a los asuntos espirituales</a:t>
            </a:r>
            <a:endParaRPr lang="es-ES" sz="3600" b="1" dirty="0"/>
          </a:p>
        </p:txBody>
      </p:sp>
      <p:sp>
        <p:nvSpPr>
          <p:cNvPr id="3" name="2 Subtítulo"/>
          <p:cNvSpPr>
            <a:spLocks noGrp="1"/>
          </p:cNvSpPr>
          <p:nvPr>
            <p:ph type="subTitle" idx="1"/>
          </p:nvPr>
        </p:nvSpPr>
        <p:spPr>
          <a:xfrm>
            <a:off x="395536" y="1844824"/>
            <a:ext cx="3960440" cy="4392488"/>
          </a:xfrm>
        </p:spPr>
        <p:txBody>
          <a:bodyPr>
            <a:noAutofit/>
          </a:bodyPr>
          <a:lstStyle/>
          <a:p>
            <a:pPr marL="457200" indent="-457200">
              <a:buFont typeface="Wingdings" pitchFamily="2" charset="2"/>
              <a:buChar char="q"/>
            </a:pPr>
            <a:r>
              <a:rPr lang="es-ES" sz="3000" b="1" dirty="0" smtClean="0">
                <a:solidFill>
                  <a:schemeClr val="tx1"/>
                </a:solidFill>
              </a:rPr>
              <a:t>Las tierras del clero pasaron ser propiedad del Estado</a:t>
            </a:r>
          </a:p>
          <a:p>
            <a:pPr marL="457200" indent="-457200">
              <a:buFont typeface="Wingdings" pitchFamily="2" charset="2"/>
              <a:buChar char="q"/>
            </a:pPr>
            <a:r>
              <a:rPr lang="es-ES" sz="3000" b="1" dirty="0" smtClean="0">
                <a:solidFill>
                  <a:schemeClr val="tx1"/>
                </a:solidFill>
              </a:rPr>
              <a:t>La educación dejó de ser el monopolio de la Iglesia </a:t>
            </a:r>
          </a:p>
          <a:p>
            <a:pPr marL="457200" indent="-457200">
              <a:buFont typeface="Wingdings" pitchFamily="2" charset="2"/>
              <a:buChar char="q"/>
            </a:pPr>
            <a:r>
              <a:rPr lang="es-ES" sz="3000" b="1" dirty="0" smtClean="0">
                <a:solidFill>
                  <a:schemeClr val="tx1"/>
                </a:solidFill>
              </a:rPr>
              <a:t>Libertad religiosa</a:t>
            </a:r>
          </a:p>
          <a:p>
            <a:pPr marL="457200" indent="-457200">
              <a:buFont typeface="Arial" pitchFamily="34" charset="0"/>
              <a:buChar char="•"/>
            </a:pPr>
            <a:endParaRPr lang="es-ES" sz="3000" b="1" dirty="0">
              <a:solidFill>
                <a:schemeClr val="tx1"/>
              </a:solidFill>
            </a:endParaRPr>
          </a:p>
        </p:txBody>
      </p:sp>
      <p:pic>
        <p:nvPicPr>
          <p:cNvPr id="8194" name="Picture 2" descr="http://www.banrepcultural.org/sites/default/files/libros/64971/inde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628800"/>
            <a:ext cx="4801140" cy="52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1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PUNTOS DE CHOQUE ENTRE LOS PARTIDOS</a:t>
            </a:r>
            <a:endParaRPr lang="es-ES" b="1" dirty="0"/>
          </a:p>
        </p:txBody>
      </p:sp>
      <p:sp>
        <p:nvSpPr>
          <p:cNvPr id="3" name="2 Marcador de contenido"/>
          <p:cNvSpPr>
            <a:spLocks noGrp="1"/>
          </p:cNvSpPr>
          <p:nvPr>
            <p:ph idx="1"/>
          </p:nvPr>
        </p:nvSpPr>
        <p:spPr>
          <a:xfrm>
            <a:off x="457200" y="1600200"/>
            <a:ext cx="7620000" cy="4133056"/>
          </a:xfrm>
        </p:spPr>
        <p:txBody>
          <a:bodyPr>
            <a:noAutofit/>
          </a:bodyPr>
          <a:lstStyle/>
          <a:p>
            <a:r>
              <a:rPr lang="es-ES" sz="3200" dirty="0" smtClean="0"/>
              <a:t>LO POLÍTICO: liberales federalistas y conservadores centralistas (poder central)</a:t>
            </a:r>
          </a:p>
          <a:p>
            <a:r>
              <a:rPr lang="es-ES" sz="3200" dirty="0" smtClean="0"/>
              <a:t>LO RELIGIOSO: fue el punto de mayor enfrentamiento. Conservadores y algunos liberales «moderados», se opusieron a las medidas en contra de la iglesia. Pues la religión católica debía de estar presente en todas las actividades del individuo</a:t>
            </a:r>
            <a:endParaRPr lang="es-ES" sz="3200" dirty="0"/>
          </a:p>
        </p:txBody>
      </p:sp>
    </p:spTree>
    <p:extLst>
      <p:ext uri="{BB962C8B-B14F-4D97-AF65-F5344CB8AC3E}">
        <p14:creationId xmlns:p14="http://schemas.microsoft.com/office/powerpoint/2010/main" val="3829300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145</TotalTime>
  <Words>645</Words>
  <Application>Microsoft Office PowerPoint</Application>
  <PresentationFormat>Presentación en pantalla (4:3)</PresentationFormat>
  <Paragraphs>52</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Adyacencia</vt:lpstr>
      <vt:lpstr>El liberalismo 1849- 1880</vt:lpstr>
      <vt:lpstr>Reformas que buscaban sacar el país del atraso en el que se encontraba</vt:lpstr>
      <vt:lpstr>Reformas Económicas </vt:lpstr>
      <vt:lpstr>En lo político: se concedieron libertades que beneficiaban a los individuos y a las regiones </vt:lpstr>
      <vt:lpstr>Presentación de PowerPoint</vt:lpstr>
      <vt:lpstr>Presentación de PowerPoint</vt:lpstr>
      <vt:lpstr>Presentación de PowerPoint</vt:lpstr>
      <vt:lpstr>En el plano religioso: la iglesia solo debe limitarse a los asuntos espirituales</vt:lpstr>
      <vt:lpstr>PUNTOS DE CHOQUE ENTRE LOS PARTIDOS</vt:lpstr>
      <vt:lpstr>PARTIDO LIBERAL HACIA 1880</vt:lpstr>
      <vt:lpstr>REGENERACIÓN</vt:lpstr>
      <vt:lpstr>No al anticlericalismo y no al federalismo</vt:lpstr>
      <vt:lpstr>FIN DEL SIGLO</vt:lpstr>
      <vt:lpstr>ACTIVIDAD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liberalismo 1849- 1880</dc:title>
  <dc:creator>ANDREA</dc:creator>
  <cp:lastModifiedBy>ANDREA</cp:lastModifiedBy>
  <cp:revision>14</cp:revision>
  <dcterms:created xsi:type="dcterms:W3CDTF">2014-02-18T01:48:07Z</dcterms:created>
  <dcterms:modified xsi:type="dcterms:W3CDTF">2014-02-18T15:07:27Z</dcterms:modified>
</cp:coreProperties>
</file>